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81" r:id="rId5"/>
    <p:sldId id="267" r:id="rId6"/>
    <p:sldId id="259" r:id="rId7"/>
    <p:sldId id="266" r:id="rId8"/>
    <p:sldId id="269" r:id="rId9"/>
    <p:sldId id="270" r:id="rId10"/>
    <p:sldId id="260" r:id="rId11"/>
    <p:sldId id="271" r:id="rId12"/>
    <p:sldId id="272" r:id="rId13"/>
    <p:sldId id="261" r:id="rId14"/>
    <p:sldId id="298" r:id="rId15"/>
    <p:sldId id="265" r:id="rId16"/>
    <p:sldId id="262" r:id="rId17"/>
    <p:sldId id="288" r:id="rId18"/>
    <p:sldId id="276" r:id="rId19"/>
    <p:sldId id="263" r:id="rId20"/>
    <p:sldId id="273" r:id="rId21"/>
    <p:sldId id="277" r:id="rId22"/>
    <p:sldId id="278" r:id="rId23"/>
    <p:sldId id="275" r:id="rId24"/>
    <p:sldId id="296" r:id="rId25"/>
    <p:sldId id="297" r:id="rId26"/>
    <p:sldId id="303" r:id="rId27"/>
    <p:sldId id="304" r:id="rId28"/>
    <p:sldId id="305" r:id="rId29"/>
    <p:sldId id="300" r:id="rId30"/>
    <p:sldId id="301" r:id="rId31"/>
    <p:sldId id="302" r:id="rId32"/>
    <p:sldId id="311" r:id="rId33"/>
    <p:sldId id="306" r:id="rId34"/>
    <p:sldId id="308" r:id="rId35"/>
    <p:sldId id="307" r:id="rId36"/>
    <p:sldId id="314" r:id="rId37"/>
    <p:sldId id="309" r:id="rId38"/>
    <p:sldId id="310" r:id="rId39"/>
    <p:sldId id="312" r:id="rId40"/>
    <p:sldId id="313" r:id="rId41"/>
    <p:sldId id="315" r:id="rId42"/>
    <p:sldId id="274" r:id="rId43"/>
    <p:sldId id="279" r:id="rId44"/>
    <p:sldId id="280" r:id="rId45"/>
    <p:sldId id="283" r:id="rId46"/>
    <p:sldId id="282" r:id="rId47"/>
    <p:sldId id="284" r:id="rId48"/>
    <p:sldId id="268" r:id="rId49"/>
    <p:sldId id="285" r:id="rId50"/>
    <p:sldId id="286" r:id="rId51"/>
    <p:sldId id="287" r:id="rId52"/>
    <p:sldId id="289" r:id="rId53"/>
    <p:sldId id="290" r:id="rId54"/>
    <p:sldId id="291" r:id="rId55"/>
    <p:sldId id="292" r:id="rId56"/>
    <p:sldId id="294" r:id="rId57"/>
    <p:sldId id="295" r:id="rId58"/>
    <p:sldId id="299" r:id="rId59"/>
    <p:sldId id="293" r:id="rId60"/>
    <p:sldId id="264" r:id="rId6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335C50-5678-4CF8-AC99-4A9BAA854CA1}">
          <p14:sldIdLst>
            <p14:sldId id="256"/>
            <p14:sldId id="257"/>
            <p14:sldId id="258"/>
            <p14:sldId id="281"/>
            <p14:sldId id="267"/>
          </p14:sldIdLst>
        </p14:section>
        <p14:section name="Religions" id="{A8D2E2AF-3D4A-4622-903B-C142CE9C2EE7}">
          <p14:sldIdLst>
            <p14:sldId id="259"/>
            <p14:sldId id="266"/>
            <p14:sldId id="269"/>
            <p14:sldId id="270"/>
          </p14:sldIdLst>
        </p14:section>
        <p14:section name="Books" id="{03A4FCAD-D42E-462F-85EE-6981D8D0271F}">
          <p14:sldIdLst>
            <p14:sldId id="260"/>
            <p14:sldId id="271"/>
            <p14:sldId id="272"/>
          </p14:sldIdLst>
        </p14:section>
        <p14:section name="Prophets" id="{544328C0-E63E-4D05-B30D-703E2280A2DD}">
          <p14:sldIdLst>
            <p14:sldId id="261"/>
            <p14:sldId id="298"/>
          </p14:sldIdLst>
        </p14:section>
        <p14:section name="God" id="{E07456EC-ED85-46B1-B31F-123337E0F1A9}">
          <p14:sldIdLst>
            <p14:sldId id="265"/>
            <p14:sldId id="262"/>
            <p14:sldId id="288"/>
          </p14:sldIdLst>
        </p14:section>
        <p14:section name="Science in Islam" id="{B66F0791-7D98-4849-A617-E960533F1D9F}">
          <p14:sldIdLst>
            <p14:sldId id="276"/>
            <p14:sldId id="263"/>
            <p14:sldId id="273"/>
            <p14:sldId id="277"/>
            <p14:sldId id="278"/>
            <p14:sldId id="275"/>
            <p14:sldId id="296"/>
            <p14:sldId id="297"/>
            <p14:sldId id="303"/>
            <p14:sldId id="304"/>
            <p14:sldId id="305"/>
          </p14:sldIdLst>
        </p14:section>
        <p14:section name="Facts" id="{6A99D40F-F44A-4B69-83A2-D790F4B310A2}">
          <p14:sldIdLst>
            <p14:sldId id="300"/>
            <p14:sldId id="301"/>
            <p14:sldId id="302"/>
            <p14:sldId id="311"/>
            <p14:sldId id="306"/>
            <p14:sldId id="308"/>
            <p14:sldId id="307"/>
            <p14:sldId id="314"/>
            <p14:sldId id="309"/>
            <p14:sldId id="310"/>
            <p14:sldId id="312"/>
            <p14:sldId id="313"/>
            <p14:sldId id="315"/>
          </p14:sldIdLst>
        </p14:section>
        <p14:section name="FAQ Islam" id="{C4068381-AC45-4665-BA5B-0674C27CCD43}">
          <p14:sldIdLst>
            <p14:sldId id="274"/>
            <p14:sldId id="279"/>
            <p14:sldId id="280"/>
            <p14:sldId id="283"/>
            <p14:sldId id="282"/>
            <p14:sldId id="284"/>
            <p14:sldId id="268"/>
            <p14:sldId id="285"/>
            <p14:sldId id="286"/>
            <p14:sldId id="287"/>
            <p14:sldId id="289"/>
            <p14:sldId id="290"/>
            <p14:sldId id="291"/>
            <p14:sldId id="292"/>
            <p14:sldId id="294"/>
            <p14:sldId id="295"/>
            <p14:sldId id="299"/>
            <p14:sldId id="293"/>
          </p14:sldIdLst>
        </p14:section>
        <p14:section name="Questions" id="{5CB55F04-A206-41A5-8106-45411F71F77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5DE42-E80A-450C-B299-3459870530B1}" v="10" dt="2024-12-30T11:41:05.880"/>
    <p1510:client id="{B0DA33D0-BD7E-73C0-2E50-788D9D239195}" v="688" dt="2024-12-30T11:21:30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0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3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9411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82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9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81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8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6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1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5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0.xml"/><Relationship Id="rId7" Type="http://schemas.openxmlformats.org/officeDocument/2006/relationships/slide" Target="slide24.xml"/><Relationship Id="rId12" Type="http://schemas.openxmlformats.org/officeDocument/2006/relationships/image" Target="../media/image1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28.xml"/><Relationship Id="rId5" Type="http://schemas.openxmlformats.org/officeDocument/2006/relationships/slide" Target="slide22.xml"/><Relationship Id="rId10" Type="http://schemas.openxmlformats.org/officeDocument/2006/relationships/slide" Target="slide27.xml"/><Relationship Id="rId4" Type="http://schemas.openxmlformats.org/officeDocument/2006/relationships/slide" Target="slide21.xml"/><Relationship Id="rId9" Type="http://schemas.openxmlformats.org/officeDocument/2006/relationships/slide" Target="slide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obscura.com/articles/before-iron-age-most-iron-came-from-space-meteorite-egyptian-bronze" TargetMode="External"/><Relationship Id="rId2" Type="http://schemas.openxmlformats.org/officeDocument/2006/relationships/hyperlink" Target="https://www.sciencing.com/origin-iron-5371252/#:~:text=By%20scientific%20standards%2C%20the%20origin,atom%20a%20star%20can%20produc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slide" Target="slide42.xml"/><Relationship Id="rId4" Type="http://schemas.openxmlformats.org/officeDocument/2006/relationships/slide" Target="slide6.xml"/><Relationship Id="rId9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lsoc.org.uk/&#8232;Plate-Tectonics/&#8232;Chap1-Pioneers-of&#8232;-Plate-Tectonics/&#8232;Alfred-Wegener" TargetMode="External"/><Relationship Id="rId2" Type="http://schemas.openxmlformats.org/officeDocument/2006/relationships/hyperlink" Target="https://education.&#8232;nationalgeographic.org/&#8232;resource/continental-drift/&#8232;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&#8232;news/2022/09/22/&#8232;children-in-science&#8232;-jocelyn-bell-burnell&#8232;-discovered-pulsars/" TargetMode="External"/><Relationship Id="rId2" Type="http://schemas.openxmlformats.org/officeDocument/2006/relationships/hyperlink" Target="https://www.cam.ac.uk/&#8232;stories/&#8232;journeysofdiscovery-pulsars&#8232;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youtube.com/watch?v=znQk_yBHre4&amp;ab_channel=GeopolymerInstitute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youtube.com/watch?v=4514z--Zbfk&amp;t=133s&amp;ab_channel=BlueWorldTV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youtube.com/watch?v=VDAoGww1GTk&amp;t=76s&amp;ab_channel=QuranicPerspectives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slide" Target="slide33.xml"/><Relationship Id="rId10" Type="http://schemas.openxmlformats.org/officeDocument/2006/relationships/slide" Target="slide38.xml"/><Relationship Id="rId4" Type="http://schemas.openxmlformats.org/officeDocument/2006/relationships/slide" Target="slide32.xml"/><Relationship Id="rId9" Type="http://schemas.openxmlformats.org/officeDocument/2006/relationships/slide" Target="slide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slide" Target="slide14.xml"/><Relationship Id="rId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54.xml"/><Relationship Id="rId3" Type="http://schemas.openxmlformats.org/officeDocument/2006/relationships/slide" Target="slide44.xml"/><Relationship Id="rId7" Type="http://schemas.openxmlformats.org/officeDocument/2006/relationships/slide" Target="slide48.xml"/><Relationship Id="rId12" Type="http://schemas.openxmlformats.org/officeDocument/2006/relationships/slide" Target="slide53.xml"/><Relationship Id="rId17" Type="http://schemas.openxmlformats.org/officeDocument/2006/relationships/slide" Target="slide58.xml"/><Relationship Id="rId2" Type="http://schemas.openxmlformats.org/officeDocument/2006/relationships/slide" Target="slide43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7.xml"/><Relationship Id="rId11" Type="http://schemas.openxmlformats.org/officeDocument/2006/relationships/slide" Target="slide52.xml"/><Relationship Id="rId5" Type="http://schemas.openxmlformats.org/officeDocument/2006/relationships/slide" Target="slide46.xml"/><Relationship Id="rId15" Type="http://schemas.openxmlformats.org/officeDocument/2006/relationships/slide" Target="slide56.xml"/><Relationship Id="rId10" Type="http://schemas.openxmlformats.org/officeDocument/2006/relationships/slide" Target="slide51.xml"/><Relationship Id="rId4" Type="http://schemas.openxmlformats.org/officeDocument/2006/relationships/slide" Target="slide45.xml"/><Relationship Id="rId9" Type="http://schemas.openxmlformats.org/officeDocument/2006/relationships/slide" Target="slide50.xml"/><Relationship Id="rId14" Type="http://schemas.openxmlformats.org/officeDocument/2006/relationships/slide" Target="slide5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831100" y="2035824"/>
            <a:ext cx="8442903" cy="1646302"/>
          </a:xfrm>
        </p:spPr>
        <p:txBody>
          <a:bodyPr/>
          <a:lstStyle/>
          <a:p>
            <a:r>
              <a:rPr lang="tr-TR"/>
              <a:t>May Allah (</a:t>
            </a:r>
            <a:r>
              <a:rPr lang="tr-TR" err="1"/>
              <a:t>swt</a:t>
            </a:r>
            <a:r>
              <a:rPr lang="tr-TR"/>
              <a:t>) </a:t>
            </a:r>
            <a:r>
              <a:rPr lang="tr-TR" err="1"/>
              <a:t>guide</a:t>
            </a:r>
            <a:r>
              <a:rPr lang="tr-TR"/>
              <a:t> </a:t>
            </a:r>
            <a:r>
              <a:rPr lang="tr-TR" err="1"/>
              <a:t>you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27363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/>
              <a:t>Umut </a:t>
            </a:r>
            <a:r>
              <a:rPr lang="tr-TR" err="1"/>
              <a:t>Ergunes</a:t>
            </a:r>
            <a:r>
              <a:rPr lang="tr-TR"/>
              <a:t>                     2024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Books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055" y="1633167"/>
            <a:ext cx="9156915" cy="39030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  <a:hlinkClick r:id="rId2" action="ppaction://hlinksldjump"/>
              </a:rPr>
              <a:t> Qur'an</a:t>
            </a:r>
            <a:r>
              <a:rPr lang="tr-TR" dirty="0">
                <a:ea typeface="+mn-lt"/>
                <a:cs typeface="+mn-lt"/>
                <a:hlinkClick r:id="rId2" action="ppaction://hlinksldjump"/>
              </a:rPr>
              <a:t> (Islam)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dirty="0">
                <a:hlinkClick r:id="rId3" action="ppaction://hlinksldjump"/>
              </a:rPr>
              <a:t> B</a:t>
            </a:r>
            <a:r>
              <a:rPr lang="tr-TR" b="1" dirty="0">
                <a:hlinkClick r:id="rId3" action="ppaction://hlinksldjump"/>
              </a:rPr>
              <a:t>ible</a:t>
            </a:r>
            <a:r>
              <a:rPr lang="tr-TR" dirty="0">
                <a:hlinkClick r:id="rId3" action="ppaction://hlinksldjump"/>
              </a:rPr>
              <a:t> (Christianity)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Tanakh</a:t>
            </a:r>
            <a:r>
              <a:rPr lang="tr-TR" dirty="0">
                <a:ea typeface="+mn-lt"/>
                <a:cs typeface="+mn-lt"/>
              </a:rPr>
              <a:t> (Judaism)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Guru Granth Sahib</a:t>
            </a:r>
            <a:r>
              <a:rPr lang="tr-TR" dirty="0">
                <a:ea typeface="+mn-lt"/>
                <a:cs typeface="+mn-lt"/>
              </a:rPr>
              <a:t> (Sikhism)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Vedas</a:t>
            </a:r>
            <a:r>
              <a:rPr lang="tr-TR" dirty="0">
                <a:ea typeface="+mn-lt"/>
                <a:cs typeface="+mn-lt"/>
              </a:rPr>
              <a:t> (Hinduism)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Tripitaka (Pali Canon)</a:t>
            </a:r>
            <a:r>
              <a:rPr lang="tr-TR" dirty="0">
                <a:ea typeface="+mn-lt"/>
                <a:cs typeface="+mn-lt"/>
              </a:rPr>
              <a:t> (Buddhism)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Avesta</a:t>
            </a:r>
            <a:r>
              <a:rPr lang="tr-TR" dirty="0">
                <a:ea typeface="+mn-lt"/>
                <a:cs typeface="+mn-lt"/>
              </a:rPr>
              <a:t> (Zoroastrianism)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Kojiki and Nihon Shoki</a:t>
            </a:r>
            <a:r>
              <a:rPr lang="tr-TR" dirty="0">
                <a:ea typeface="+mn-lt"/>
                <a:cs typeface="+mn-lt"/>
              </a:rPr>
              <a:t> (Shinto)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The Iliad and The Odyssey</a:t>
            </a:r>
            <a:r>
              <a:rPr lang="tr-TR" dirty="0">
                <a:ea typeface="+mn-lt"/>
                <a:cs typeface="+mn-lt"/>
              </a:rPr>
              <a:t> (Ancient Greek Religion)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Poetic Edda and Prose Edda</a:t>
            </a:r>
            <a:r>
              <a:rPr lang="tr-TR" dirty="0">
                <a:ea typeface="+mn-lt"/>
                <a:cs typeface="+mn-lt"/>
              </a:rPr>
              <a:t> (Norse Mythology)</a:t>
            </a:r>
            <a:endParaRPr lang="tr-TR" dirty="0"/>
          </a:p>
          <a:p>
            <a:pPr algn="l">
              <a:buFont typeface="Arial" charset="2"/>
              <a:buChar char="•"/>
            </a:pPr>
            <a:r>
              <a:rPr lang="tr-TR" b="1" dirty="0">
                <a:ea typeface="+mn-lt"/>
                <a:cs typeface="+mn-lt"/>
              </a:rPr>
              <a:t> Pyramid Texts and the Book of the Dead</a:t>
            </a:r>
            <a:r>
              <a:rPr lang="tr-TR" dirty="0">
                <a:ea typeface="+mn-lt"/>
                <a:cs typeface="+mn-lt"/>
              </a:rPr>
              <a:t> (Ancient Egyptian Religion)</a:t>
            </a:r>
            <a:endParaRPr lang="tr-TR" dirty="0"/>
          </a:p>
          <a:p>
            <a:pPr marL="457200" indent="-457200" algn="l">
              <a:buAutoNum type="arabicPeriod"/>
            </a:pPr>
            <a:endParaRPr lang="tr-TR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7CD7852-0C7A-83E3-3551-ACF5EC3CDBE1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4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128533" cy="6819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Qur'an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Guidance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book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for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humanity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sz="220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00065" y="1213709"/>
            <a:ext cx="9156915" cy="5010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Quantity</a:t>
            </a:r>
            <a:r>
              <a:rPr lang="tr-TR" sz="1400" b="1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Single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Book</a:t>
            </a:r>
            <a:endParaRPr lang="tr-TR" sz="1200">
              <a:ea typeface="+mn-lt"/>
              <a:cs typeface="+mn-lt"/>
            </a:endParaRPr>
          </a:p>
          <a:p>
            <a:pPr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Revelation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language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Arabic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Revelation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Revealed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Prophet</a:t>
            </a:r>
            <a:r>
              <a:rPr lang="tr-TR" sz="1200">
                <a:ea typeface="+mn-lt"/>
                <a:cs typeface="+mn-lt"/>
              </a:rPr>
              <a:t> Muhammad (</a:t>
            </a:r>
            <a:r>
              <a:rPr lang="tr-TR" sz="1200" err="1">
                <a:ea typeface="+mn-lt"/>
                <a:cs typeface="+mn-lt"/>
              </a:rPr>
              <a:t>saw</a:t>
            </a:r>
            <a:r>
              <a:rPr lang="tr-TR" sz="1200">
                <a:ea typeface="+mn-lt"/>
                <a:cs typeface="+mn-lt"/>
              </a:rPr>
              <a:t>)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angel</a:t>
            </a:r>
            <a:r>
              <a:rPr lang="tr-TR" sz="1200">
                <a:ea typeface="+mn-lt"/>
                <a:cs typeface="+mn-lt"/>
              </a:rPr>
              <a:t> Gabriel </a:t>
            </a:r>
            <a:r>
              <a:rPr lang="tr-TR" sz="1200" err="1">
                <a:ea typeface="+mn-lt"/>
                <a:cs typeface="+mn-lt"/>
              </a:rPr>
              <a:t>over</a:t>
            </a:r>
            <a:r>
              <a:rPr lang="tr-TR" sz="1200">
                <a:ea typeface="+mn-lt"/>
                <a:cs typeface="+mn-lt"/>
              </a:rPr>
              <a:t> 23 </a:t>
            </a:r>
            <a:r>
              <a:rPr lang="tr-TR" sz="1200" err="1">
                <a:ea typeface="+mn-lt"/>
                <a:cs typeface="+mn-lt"/>
              </a:rPr>
              <a:t>years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Structure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200">
                <a:ea typeface="+mn-lt"/>
                <a:cs typeface="+mn-lt"/>
              </a:rPr>
              <a:t>114 </a:t>
            </a:r>
            <a:r>
              <a:rPr lang="tr-TR" sz="1200" err="1">
                <a:ea typeface="+mn-lt"/>
                <a:cs typeface="+mn-lt"/>
              </a:rPr>
              <a:t>chapters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Surahs</a:t>
            </a:r>
            <a:r>
              <a:rPr lang="tr-TR" sz="1200">
                <a:ea typeface="+mn-lt"/>
                <a:cs typeface="+mn-lt"/>
              </a:rPr>
              <a:t>).</a:t>
            </a:r>
            <a:endParaRPr lang="tr-TR" sz="1200"/>
          </a:p>
          <a:p>
            <a:pPr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Preservation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Methods</a:t>
            </a:r>
            <a:r>
              <a:rPr lang="tr-TR" sz="1400" b="1">
                <a:ea typeface="+mn-lt"/>
                <a:cs typeface="+mn-lt"/>
              </a:rPr>
              <a:t>: </a:t>
            </a:r>
          </a:p>
          <a:p>
            <a:pPr lvl="1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 Oral </a:t>
            </a:r>
            <a:r>
              <a:rPr lang="tr-TR" sz="1200" err="1">
                <a:ea typeface="+mn-lt"/>
                <a:cs typeface="+mn-lt"/>
              </a:rPr>
              <a:t>Tradition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memorization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Muslims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Hafiz</a:t>
            </a:r>
            <a:r>
              <a:rPr lang="tr-TR" sz="1200">
                <a:ea typeface="+mn-lt"/>
                <a:cs typeface="+mn-lt"/>
              </a:rPr>
              <a:t>)</a:t>
            </a:r>
          </a:p>
          <a:p>
            <a:pPr lvl="1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Written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Record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Topkapi</a:t>
            </a:r>
            <a:r>
              <a:rPr lang="tr-TR" sz="1200">
                <a:ea typeface="+mn-lt"/>
                <a:cs typeface="+mn-lt"/>
              </a:rPr>
              <a:t> &amp; Birmingham </a:t>
            </a:r>
            <a:r>
              <a:rPr lang="tr-TR" sz="1200" err="1">
                <a:ea typeface="+mn-lt"/>
                <a:cs typeface="+mn-lt"/>
              </a:rPr>
              <a:t>manuscript</a:t>
            </a:r>
            <a:r>
              <a:rPr lang="tr-TR" sz="1200">
                <a:ea typeface="+mn-lt"/>
                <a:cs typeface="+mn-lt"/>
              </a:rPr>
              <a:t> --&gt; </a:t>
            </a:r>
            <a:r>
              <a:rPr lang="tr-TR" sz="1200" err="1">
                <a:ea typeface="+mn-lt"/>
                <a:cs typeface="+mn-lt"/>
              </a:rPr>
              <a:t>Radiocarbon</a:t>
            </a:r>
            <a:r>
              <a:rPr lang="tr-TR" sz="1200">
                <a:ea typeface="+mn-lt"/>
                <a:cs typeface="+mn-lt"/>
              </a:rPr>
              <a:t> test </a:t>
            </a:r>
            <a:r>
              <a:rPr lang="tr-TR" sz="1200" err="1">
                <a:ea typeface="+mn-lt"/>
                <a:cs typeface="+mn-lt"/>
              </a:rPr>
              <a:t>resulst</a:t>
            </a:r>
            <a:r>
              <a:rPr lang="tr-TR" sz="1200">
                <a:ea typeface="+mn-lt"/>
                <a:cs typeface="+mn-lt"/>
              </a:rPr>
              <a:t>: </a:t>
            </a:r>
            <a:br>
              <a:rPr lang="tr-TR" sz="1200">
                <a:ea typeface="+mn-lt"/>
                <a:cs typeface="+mn-lt"/>
              </a:rPr>
            </a:br>
            <a:r>
              <a:rPr lang="tr-TR" sz="1200">
                <a:ea typeface="+mn-lt"/>
                <a:cs typeface="+mn-lt"/>
              </a:rPr>
              <a:t> 568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645 AD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95.4% </a:t>
            </a:r>
            <a:r>
              <a:rPr lang="tr-TR" sz="1200" err="1">
                <a:ea typeface="+mn-lt"/>
                <a:cs typeface="+mn-lt"/>
              </a:rPr>
              <a:t>accuracy</a:t>
            </a:r>
            <a:r>
              <a:rPr lang="tr-TR" sz="1200">
                <a:ea typeface="+mn-lt"/>
                <a:cs typeface="+mn-lt"/>
              </a:rPr>
              <a:t>)</a:t>
            </a:r>
          </a:p>
          <a:p>
            <a:pPr lvl="1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Recurrent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Recitation</a:t>
            </a:r>
            <a:r>
              <a:rPr lang="tr-TR" sz="1200">
                <a:ea typeface="+mn-lt"/>
                <a:cs typeface="+mn-lt"/>
              </a:rPr>
              <a:t> (Daily </a:t>
            </a:r>
            <a:r>
              <a:rPr lang="tr-TR" sz="1200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)</a:t>
            </a:r>
          </a:p>
          <a:p>
            <a:pPr algn="l">
              <a:buFont typeface="Arial" charset="2"/>
              <a:buChar char="•"/>
            </a:pPr>
            <a:r>
              <a:rPr lang="tr-TR" sz="1400">
                <a:ea typeface="+mn-lt"/>
                <a:cs typeface="+mn-lt"/>
              </a:rPr>
              <a:t> Content Themes:</a:t>
            </a:r>
          </a:p>
          <a:p>
            <a:pPr lvl="1" indent="-17145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Monotheism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, Allah.</a:t>
            </a:r>
          </a:p>
          <a:p>
            <a:pPr lvl="1" indent="-17145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Prophethood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Stories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teachings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prophets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lvl="1" indent="-17145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Afterlife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Descriptions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Heaven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Jannah</a:t>
            </a:r>
            <a:r>
              <a:rPr lang="tr-TR" sz="1200">
                <a:ea typeface="+mn-lt"/>
                <a:cs typeface="+mn-lt"/>
              </a:rPr>
              <a:t>)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Hell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Jahannam</a:t>
            </a:r>
            <a:r>
              <a:rPr lang="tr-TR" sz="1200">
                <a:ea typeface="+mn-lt"/>
                <a:cs typeface="+mn-lt"/>
              </a:rPr>
              <a:t>).</a:t>
            </a:r>
            <a:endParaRPr lang="tr-TR"/>
          </a:p>
          <a:p>
            <a:pPr lvl="1" indent="-17145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Law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Morality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Guidelines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ethical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legal </a:t>
            </a:r>
            <a:r>
              <a:rPr lang="tr-TR" sz="1200" err="1">
                <a:ea typeface="+mn-lt"/>
                <a:cs typeface="+mn-lt"/>
              </a:rPr>
              <a:t>conduct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lvl="1" indent="-17145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Faith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Instructions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fasting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charity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etc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algn="l">
              <a:buFont typeface="Arial" charset="2"/>
              <a:buChar char="•"/>
            </a:pPr>
            <a:endParaRPr lang="tr-TR" sz="1400"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7CD7852-0C7A-83E3-3551-ACF5EC3CDBE1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tin kutusu 3">
            <a:extLst>
              <a:ext uri="{FF2B5EF4-FFF2-40B4-BE49-F238E27FC236}">
                <a16:creationId xmlns:a16="http://schemas.microsoft.com/office/drawing/2014/main" id="{0CE934BB-AE72-0A3B-E87E-522EEB7FD687}"/>
              </a:ext>
            </a:extLst>
          </p:cNvPr>
          <p:cNvSpPr txBox="1"/>
          <p:nvPr/>
        </p:nvSpPr>
        <p:spPr>
          <a:xfrm>
            <a:off x="7159782" y="1214673"/>
            <a:ext cx="344786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>
                <a:ea typeface="+mn-lt"/>
                <a:cs typeface="+mn-lt"/>
              </a:rPr>
              <a:t>Qur'an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Miracles</a:t>
            </a:r>
            <a:r>
              <a:rPr lang="tr-TR" sz="1400"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Unique</a:t>
            </a:r>
            <a:endParaRPr lang="tr-TR" sz="1200" err="1"/>
          </a:p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No </a:t>
            </a:r>
            <a:r>
              <a:rPr lang="tr-TR" sz="1200" err="1">
                <a:ea typeface="+mn-lt"/>
                <a:cs typeface="+mn-lt"/>
              </a:rPr>
              <a:t>logic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error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Talking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about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future</a:t>
            </a:r>
            <a:r>
              <a:rPr lang="tr-TR" sz="1200">
                <a:ea typeface="+mn-lt"/>
                <a:cs typeface="+mn-lt"/>
              </a:rPr>
              <a:t> 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Came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an </a:t>
            </a:r>
            <a:r>
              <a:rPr lang="tr-TR" sz="1200" err="1">
                <a:ea typeface="+mn-lt"/>
                <a:cs typeface="+mn-lt"/>
              </a:rPr>
              <a:t>illiterate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prophet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Universal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Scientific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signs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Literary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superiority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eloquence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Suitable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mind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heart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200" err="1">
                <a:ea typeface="+mn-lt"/>
                <a:cs typeface="+mn-lt"/>
              </a:rPr>
              <a:t>Appealing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human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characteristics</a:t>
            </a:r>
            <a:endParaRPr lang="tr-TR" sz="1200" err="1"/>
          </a:p>
        </p:txBody>
      </p:sp>
    </p:spTree>
    <p:extLst>
      <p:ext uri="{BB962C8B-B14F-4D97-AF65-F5344CB8AC3E}">
        <p14:creationId xmlns:p14="http://schemas.microsoft.com/office/powerpoint/2010/main" val="384810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128533" cy="6819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Bible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Anthology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sz="220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055" y="1296699"/>
            <a:ext cx="9228035" cy="5010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tr-TR" sz="1400" b="1" err="1">
                <a:ea typeface="+mn-lt"/>
                <a:cs typeface="+mn-lt"/>
              </a:rPr>
              <a:t>Quantity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Compilation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different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books</a:t>
            </a:r>
            <a:r>
              <a:rPr lang="tr-TR" sz="1400">
                <a:ea typeface="+mn-lt"/>
                <a:cs typeface="+mn-lt"/>
              </a:rPr>
              <a:t> (66 in </a:t>
            </a:r>
            <a:r>
              <a:rPr lang="tr-TR" sz="1400" err="1">
                <a:ea typeface="+mn-lt"/>
                <a:cs typeface="+mn-lt"/>
              </a:rPr>
              <a:t>Protestant</a:t>
            </a:r>
            <a:r>
              <a:rPr lang="tr-TR" sz="1400">
                <a:ea typeface="+mn-lt"/>
                <a:cs typeface="+mn-lt"/>
              </a:rPr>
              <a:t>, 73 in </a:t>
            </a:r>
            <a:r>
              <a:rPr lang="tr-TR" sz="1400" err="1">
                <a:ea typeface="+mn-lt"/>
                <a:cs typeface="+mn-lt"/>
              </a:rPr>
              <a:t>Catholic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additional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texts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Orthodox</a:t>
            </a:r>
            <a:r>
              <a:rPr lang="tr-TR" sz="1400">
                <a:ea typeface="+mn-lt"/>
                <a:cs typeface="+mn-lt"/>
              </a:rPr>
              <a:t>).</a:t>
            </a:r>
            <a:endParaRPr lang="tr-TR"/>
          </a:p>
          <a:p>
            <a:pPr marL="285750" indent="-285750" algn="l">
              <a:buFont typeface="Arial"/>
              <a:buChar char="•"/>
            </a:pPr>
            <a:r>
              <a:rPr lang="tr-TR" sz="1400" b="1" err="1">
                <a:ea typeface="+mn-lt"/>
                <a:cs typeface="+mn-lt"/>
              </a:rPr>
              <a:t>Revelation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Languages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Primarily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Hebrew</a:t>
            </a:r>
            <a:r>
              <a:rPr lang="tr-TR" sz="1400">
                <a:ea typeface="+mn-lt"/>
                <a:cs typeface="+mn-lt"/>
              </a:rPr>
              <a:t> (</a:t>
            </a:r>
            <a:r>
              <a:rPr lang="tr-TR" sz="1400" err="1">
                <a:ea typeface="+mn-lt"/>
                <a:cs typeface="+mn-lt"/>
              </a:rPr>
              <a:t>Old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Testament</a:t>
            </a:r>
            <a:r>
              <a:rPr lang="tr-TR" sz="1400">
                <a:ea typeface="+mn-lt"/>
                <a:cs typeface="+mn-lt"/>
              </a:rPr>
              <a:t>)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Greek</a:t>
            </a:r>
            <a:r>
              <a:rPr lang="tr-TR" sz="1400">
                <a:ea typeface="+mn-lt"/>
                <a:cs typeface="+mn-lt"/>
              </a:rPr>
              <a:t> (New </a:t>
            </a:r>
            <a:r>
              <a:rPr lang="tr-TR" sz="1400" err="1">
                <a:ea typeface="+mn-lt"/>
                <a:cs typeface="+mn-lt"/>
              </a:rPr>
              <a:t>Testament</a:t>
            </a:r>
            <a:r>
              <a:rPr lang="tr-TR" sz="1400">
                <a:ea typeface="+mn-lt"/>
                <a:cs typeface="+mn-lt"/>
              </a:rPr>
              <a:t>); </a:t>
            </a:r>
            <a:r>
              <a:rPr lang="tr-TR" sz="1400" err="1">
                <a:ea typeface="+mn-lt"/>
                <a:cs typeface="+mn-lt"/>
              </a:rPr>
              <a:t>some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portions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Aramaic</a:t>
            </a:r>
            <a:r>
              <a:rPr lang="tr-TR" sz="1400">
                <a:ea typeface="+mn-lt"/>
                <a:cs typeface="+mn-lt"/>
              </a:rPr>
              <a:t> (</a:t>
            </a:r>
            <a:r>
              <a:rPr lang="tr-TR" sz="1400" err="1">
                <a:ea typeface="+mn-lt"/>
                <a:cs typeface="+mn-lt"/>
              </a:rPr>
              <a:t>e.g</a:t>
            </a:r>
            <a:r>
              <a:rPr lang="tr-TR" sz="1400">
                <a:ea typeface="+mn-lt"/>
                <a:cs typeface="+mn-lt"/>
              </a:rPr>
              <a:t>., </a:t>
            </a:r>
            <a:r>
              <a:rPr lang="tr-TR" sz="1400" err="1">
                <a:ea typeface="+mn-lt"/>
                <a:cs typeface="+mn-lt"/>
              </a:rPr>
              <a:t>parts</a:t>
            </a:r>
            <a:r>
              <a:rPr lang="tr-TR" sz="1400">
                <a:ea typeface="+mn-lt"/>
                <a:cs typeface="+mn-lt"/>
              </a:rPr>
              <a:t> of Daniel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Ezra).</a:t>
            </a:r>
            <a:endParaRPr lang="tr-TR"/>
          </a:p>
          <a:p>
            <a:pPr marL="285750" indent="-285750" algn="l">
              <a:buFont typeface="Arial"/>
              <a:buChar char="•"/>
            </a:pPr>
            <a:r>
              <a:rPr lang="tr-TR" sz="1400" b="1" err="1">
                <a:ea typeface="+mn-lt"/>
                <a:cs typeface="+mn-lt"/>
              </a:rPr>
              <a:t>Revelation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Believed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be </a:t>
            </a:r>
            <a:r>
              <a:rPr lang="tr-TR" sz="1400" err="1">
                <a:ea typeface="+mn-lt"/>
                <a:cs typeface="+mn-lt"/>
              </a:rPr>
              <a:t>inspired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God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written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various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prophets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apostles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over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centuries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tr-TR" sz="1400" b="1" err="1">
                <a:ea typeface="+mn-lt"/>
                <a:cs typeface="+mn-lt"/>
              </a:rPr>
              <a:t>Structure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Old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Testament</a:t>
            </a:r>
            <a:r>
              <a:rPr lang="tr-TR" sz="1400">
                <a:ea typeface="+mn-lt"/>
                <a:cs typeface="+mn-lt"/>
              </a:rPr>
              <a:t> (39 </a:t>
            </a:r>
            <a:r>
              <a:rPr lang="tr-TR" sz="1400" err="1">
                <a:ea typeface="+mn-lt"/>
                <a:cs typeface="+mn-lt"/>
              </a:rPr>
              <a:t>books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Protestant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more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Catholic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Orthodox</a:t>
            </a:r>
            <a:r>
              <a:rPr lang="tr-TR" sz="1400">
                <a:ea typeface="+mn-lt"/>
                <a:cs typeface="+mn-lt"/>
              </a:rPr>
              <a:t>)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New </a:t>
            </a:r>
            <a:r>
              <a:rPr lang="tr-TR" sz="1400" err="1">
                <a:ea typeface="+mn-lt"/>
                <a:cs typeface="+mn-lt"/>
              </a:rPr>
              <a:t>Testament</a:t>
            </a:r>
            <a:r>
              <a:rPr lang="tr-TR" sz="1400">
                <a:ea typeface="+mn-lt"/>
                <a:cs typeface="+mn-lt"/>
              </a:rPr>
              <a:t> (27 </a:t>
            </a:r>
            <a:r>
              <a:rPr lang="tr-TR" sz="1400" err="1">
                <a:ea typeface="+mn-lt"/>
                <a:cs typeface="+mn-lt"/>
              </a:rPr>
              <a:t>books</a:t>
            </a:r>
            <a:r>
              <a:rPr lang="tr-TR" sz="1400">
                <a:ea typeface="+mn-lt"/>
                <a:cs typeface="+mn-lt"/>
              </a:rPr>
              <a:t>).</a:t>
            </a:r>
          </a:p>
          <a:p>
            <a:pPr marL="285750" indent="-285750" algn="l">
              <a:buFont typeface="Arial"/>
              <a:buChar char="•"/>
            </a:pP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Bible</a:t>
            </a:r>
            <a:r>
              <a:rPr lang="tr-TR" sz="1400">
                <a:ea typeface="+mn-lt"/>
                <a:cs typeface="+mn-lt"/>
              </a:rPr>
              <a:t> has </a:t>
            </a:r>
            <a:r>
              <a:rPr lang="tr-TR" sz="1400" err="1">
                <a:ea typeface="+mn-lt"/>
                <a:cs typeface="+mn-lt"/>
              </a:rPr>
              <a:t>undergone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numerous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translations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revisions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which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have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sometimes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introduced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variations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 sz="1400"/>
          </a:p>
          <a:p>
            <a:pPr marL="285750" indent="-285750" algn="l">
              <a:buFont typeface="Arial"/>
              <a:buChar char="•"/>
            </a:pPr>
            <a:r>
              <a:rPr lang="tr-TR" sz="1400">
                <a:ea typeface="+mn-lt"/>
                <a:cs typeface="+mn-lt"/>
              </a:rPr>
              <a:t>Content </a:t>
            </a:r>
            <a:r>
              <a:rPr lang="tr-TR" sz="1400" err="1">
                <a:ea typeface="+mn-lt"/>
                <a:cs typeface="+mn-lt"/>
              </a:rPr>
              <a:t>Themes</a:t>
            </a:r>
            <a:r>
              <a:rPr lang="tr-TR" sz="1400">
                <a:ea typeface="+mn-lt"/>
                <a:cs typeface="+mn-lt"/>
              </a:rPr>
              <a:t>:</a:t>
            </a:r>
          </a:p>
          <a:p>
            <a:pPr marL="628650" lvl="1" indent="-171450" algn="l">
              <a:buFont typeface="Arial" charset="2"/>
              <a:buChar char="•"/>
            </a:pPr>
            <a:r>
              <a:rPr lang="tr-TR" sz="1200" b="1" err="1">
                <a:ea typeface="+mn-lt"/>
                <a:cs typeface="+mn-lt"/>
              </a:rPr>
              <a:t>Monotheism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expressed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Trinity.</a:t>
            </a:r>
          </a:p>
          <a:p>
            <a:pPr marL="628650" lvl="1" indent="-171450" algn="l">
              <a:buFont typeface="Arial" charset="2"/>
              <a:buChar char="•"/>
            </a:pPr>
            <a:r>
              <a:rPr lang="tr-TR" sz="1200" b="1" err="1">
                <a:ea typeface="+mn-lt"/>
                <a:cs typeface="+mn-lt"/>
              </a:rPr>
              <a:t>Prophethood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Stories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teachings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prophets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Moses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Isaiah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John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Baptist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628650" lvl="1" indent="-171450" algn="l">
              <a:buFont typeface="Arial" charset="2"/>
              <a:buChar char="•"/>
            </a:pPr>
            <a:r>
              <a:rPr lang="tr-TR" sz="1200" b="1" err="1">
                <a:ea typeface="+mn-lt"/>
                <a:cs typeface="+mn-lt"/>
              </a:rPr>
              <a:t>Salvation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salvation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through</a:t>
            </a:r>
            <a:r>
              <a:rPr lang="tr-TR" sz="1200">
                <a:ea typeface="+mn-lt"/>
                <a:cs typeface="+mn-lt"/>
              </a:rPr>
              <a:t> Jesus </a:t>
            </a:r>
            <a:r>
              <a:rPr lang="tr-TR" sz="1200" err="1">
                <a:ea typeface="+mn-lt"/>
                <a:cs typeface="+mn-lt"/>
              </a:rPr>
              <a:t>Christ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628650" lvl="1" indent="-171450" algn="l">
              <a:buFont typeface="Arial" charset="2"/>
              <a:buChar char="•"/>
            </a:pPr>
            <a:r>
              <a:rPr lang="tr-TR" sz="1200" b="1" err="1">
                <a:ea typeface="+mn-lt"/>
                <a:cs typeface="+mn-lt"/>
              </a:rPr>
              <a:t>Law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Morality</a:t>
            </a:r>
            <a:r>
              <a:rPr lang="tr-TR" sz="1200">
                <a:ea typeface="+mn-lt"/>
                <a:cs typeface="+mn-lt"/>
              </a:rPr>
              <a:t>: Ten </a:t>
            </a:r>
            <a:r>
              <a:rPr lang="tr-TR" sz="1200" err="1">
                <a:ea typeface="+mn-lt"/>
                <a:cs typeface="+mn-lt"/>
              </a:rPr>
              <a:t>Commandments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Sermon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Mount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628650" lvl="1" indent="-171450" algn="l">
              <a:buFont typeface="Arial" charset="2"/>
              <a:buChar char="•"/>
            </a:pPr>
            <a:r>
              <a:rPr lang="tr-TR" sz="1200" b="1" err="1">
                <a:ea typeface="+mn-lt"/>
                <a:cs typeface="+mn-lt"/>
              </a:rPr>
              <a:t>Faith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Instructions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sacraments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love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charity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algn="l">
              <a:buFont typeface="Arial" charset="2"/>
              <a:buChar char="•"/>
            </a:pPr>
            <a:endParaRPr lang="tr-TR" sz="1400">
              <a:ea typeface="+mn-lt"/>
              <a:cs typeface="+mn-lt"/>
            </a:endParaRPr>
          </a:p>
          <a:p>
            <a:pPr algn="l">
              <a:buFont typeface="Arial" charset="2"/>
              <a:buChar char="•"/>
            </a:pPr>
            <a:endParaRPr lang="tr-TR" sz="1400"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7CD7852-0C7A-83E3-3551-ACF5EC3CDBE1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3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Prophets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9811" y="1473083"/>
            <a:ext cx="9156915" cy="43128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Islam</a:t>
            </a:r>
            <a:r>
              <a:rPr lang="tr-TR" sz="1600" dirty="0">
                <a:ea typeface="+mn-lt"/>
                <a:cs typeface="+mn-lt"/>
              </a:rPr>
              <a:t>: </a:t>
            </a:r>
            <a:r>
              <a:rPr lang="tr-TR" sz="1400" dirty="0">
                <a:ea typeface="+mn-lt"/>
                <a:cs typeface="+mn-lt"/>
                <a:hlinkClick r:id="rId2" action="ppaction://hlinksldjump"/>
              </a:rPr>
              <a:t>Muhammad (saw) </a:t>
            </a:r>
            <a:r>
              <a:rPr lang="tr-TR" sz="1400" dirty="0">
                <a:ea typeface="+mn-lt"/>
                <a:cs typeface="+mn-lt"/>
              </a:rPr>
              <a:t>is regarded as the last prophet (Seal of the Prophets).</a:t>
            </a:r>
            <a:endParaRPr lang="tr-TR" sz="1600" b="1" dirty="0"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 Christianity</a:t>
            </a:r>
            <a:r>
              <a:rPr lang="tr-TR" sz="1600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sz="1400" dirty="0">
                <a:ea typeface="+mn-lt"/>
                <a:cs typeface="+mn-lt"/>
              </a:rPr>
              <a:t>Jesus Christ is considered the central figure and the last prophet.</a:t>
            </a:r>
            <a:endParaRPr lang="tr-TR" sz="1400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Judaism</a:t>
            </a:r>
            <a:r>
              <a:rPr lang="tr-TR" sz="1600" dirty="0">
                <a:ea typeface="+mn-lt"/>
                <a:cs typeface="+mn-lt"/>
              </a:rPr>
              <a:t>: </a:t>
            </a:r>
            <a:r>
              <a:rPr lang="tr-TR" sz="1400" dirty="0">
                <a:ea typeface="+mn-lt"/>
                <a:cs typeface="+mn-lt"/>
              </a:rPr>
              <a:t>Malachi is often considered the last of the prophets in the Hebrew Bible.</a:t>
            </a:r>
            <a:endParaRPr lang="tr-TR" sz="1400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Bahá'í Faith</a:t>
            </a:r>
            <a:r>
              <a:rPr lang="tr-TR" sz="1600" dirty="0">
                <a:ea typeface="+mn-lt"/>
                <a:cs typeface="+mn-lt"/>
              </a:rPr>
              <a:t>:</a:t>
            </a:r>
            <a:r>
              <a:rPr lang="tr-TR" sz="1400" dirty="0">
                <a:ea typeface="+mn-lt"/>
                <a:cs typeface="+mn-lt"/>
              </a:rPr>
              <a:t> Bahá'u'lláh is considered the latest prophet and the founder of the Bahá'í Faith.</a:t>
            </a:r>
            <a:endParaRPr lang="tr-TR" sz="1400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Druze</a:t>
            </a:r>
            <a:r>
              <a:rPr lang="tr-TR" sz="1600" dirty="0">
                <a:ea typeface="+mn-lt"/>
                <a:cs typeface="+mn-lt"/>
              </a:rPr>
              <a:t>: </a:t>
            </a:r>
            <a:r>
              <a:rPr lang="tr-TR" sz="1400" dirty="0">
                <a:ea typeface="+mn-lt"/>
                <a:cs typeface="+mn-lt"/>
              </a:rPr>
              <a:t>Al-Hakim bi-Amr is considered the last prophet in the Druze faith.</a:t>
            </a:r>
            <a:endParaRPr lang="tr-TR" sz="1400" dirty="0"/>
          </a:p>
          <a:p>
            <a:pPr marL="285750" indent="-285750" algn="l">
              <a:buFont typeface="Arial"/>
              <a:buChar char="•"/>
            </a:pPr>
            <a:endParaRPr lang="tr-TR" sz="1400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Hinduism</a:t>
            </a:r>
            <a:r>
              <a:rPr lang="tr-TR" sz="1400" dirty="0">
                <a:ea typeface="+mn-lt"/>
                <a:cs typeface="+mn-lt"/>
              </a:rPr>
              <a:t>: Krishna and Rama are highly revered.</a:t>
            </a:r>
            <a:endParaRPr lang="tr-TR" sz="1400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Ancient </a:t>
            </a:r>
            <a:r>
              <a:rPr lang="tr-TR" sz="1400" b="1" dirty="0">
                <a:ea typeface="+mn-lt"/>
                <a:cs typeface="+mn-lt"/>
              </a:rPr>
              <a:t>Greek Religion</a:t>
            </a:r>
            <a:r>
              <a:rPr lang="tr-TR" sz="1400" dirty="0">
                <a:ea typeface="+mn-lt"/>
                <a:cs typeface="+mn-lt"/>
              </a:rPr>
              <a:t>: Oracle of Delphi were highly significant.</a:t>
            </a:r>
            <a:endParaRPr lang="tr-TR" dirty="0"/>
          </a:p>
          <a:p>
            <a:pPr marL="285750" indent="-285750" algn="l">
              <a:buFont typeface="Arial"/>
              <a:buChar char="•"/>
            </a:pPr>
            <a:r>
              <a:rPr lang="tr-TR" sz="1600" b="1" dirty="0">
                <a:ea typeface="+mn-lt"/>
                <a:cs typeface="+mn-lt"/>
              </a:rPr>
              <a:t> Ancient </a:t>
            </a:r>
            <a:r>
              <a:rPr lang="tr-TR" sz="1400" b="1" dirty="0">
                <a:ea typeface="+mn-lt"/>
                <a:cs typeface="+mn-lt"/>
              </a:rPr>
              <a:t>Egyptian Religion</a:t>
            </a:r>
            <a:r>
              <a:rPr lang="tr-TR" sz="1400" dirty="0">
                <a:ea typeface="+mn-lt"/>
                <a:cs typeface="+mn-lt"/>
              </a:rPr>
              <a:t>: Osiris and Anubis were central to their mythology.</a:t>
            </a:r>
            <a:endParaRPr lang="tr-TR" dirty="0"/>
          </a:p>
          <a:p>
            <a:pPr algn="l">
              <a:buFont typeface="Arial" charset="2"/>
              <a:buChar char="•"/>
            </a:pPr>
            <a:endParaRPr lang="tr-TR" sz="1400" dirty="0"/>
          </a:p>
          <a:p>
            <a:pPr marL="457200" indent="-457200" algn="l">
              <a:buFont typeface="Arial" charset="2"/>
              <a:buChar char="•"/>
            </a:pPr>
            <a:endParaRPr lang="tr-TR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F0F2F1D-8EC1-463A-D3B7-3BA6971BC571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6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Muhammed (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saw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9811" y="1473083"/>
            <a:ext cx="9156915" cy="5286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born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around</a:t>
            </a:r>
            <a:r>
              <a:rPr lang="tr-TR" sz="1000">
                <a:ea typeface="+mn-lt"/>
                <a:cs typeface="+mn-lt"/>
              </a:rPr>
              <a:t> 571 CE in </a:t>
            </a:r>
            <a:r>
              <a:rPr lang="tr-TR" sz="1000" err="1">
                <a:ea typeface="+mn-lt"/>
                <a:cs typeface="+mn-lt"/>
              </a:rPr>
              <a:t>Mecca</a:t>
            </a:r>
            <a:endParaRPr lang="tr-TR" sz="1000"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tr-TR" sz="1000">
                <a:ea typeface="+mn-lt"/>
                <a:cs typeface="+mn-lt"/>
              </a:rPr>
              <a:t>His </a:t>
            </a:r>
            <a:r>
              <a:rPr lang="tr-TR" sz="1000" err="1">
                <a:ea typeface="+mn-lt"/>
                <a:cs typeface="+mn-lt"/>
              </a:rPr>
              <a:t>father</a:t>
            </a:r>
            <a:r>
              <a:rPr lang="tr-TR" sz="1000">
                <a:ea typeface="+mn-lt"/>
                <a:cs typeface="+mn-lt"/>
              </a:rPr>
              <a:t>, Abdullah, </a:t>
            </a:r>
            <a:r>
              <a:rPr lang="tr-TR" sz="1000" err="1">
                <a:ea typeface="+mn-lt"/>
                <a:cs typeface="+mn-lt"/>
              </a:rPr>
              <a:t>died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before</a:t>
            </a:r>
            <a:r>
              <a:rPr lang="tr-TR" sz="1000">
                <a:ea typeface="+mn-lt"/>
                <a:cs typeface="+mn-lt"/>
              </a:rPr>
              <a:t> he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born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his </a:t>
            </a:r>
            <a:r>
              <a:rPr lang="tr-TR" sz="1000" err="1">
                <a:ea typeface="+mn-lt"/>
                <a:cs typeface="+mn-lt"/>
              </a:rPr>
              <a:t>mother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Amina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passed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away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when</a:t>
            </a:r>
            <a:r>
              <a:rPr lang="tr-TR" sz="1000">
                <a:ea typeface="+mn-lt"/>
                <a:cs typeface="+mn-lt"/>
              </a:rPr>
              <a:t> he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six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years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old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In</a:t>
            </a:r>
            <a:r>
              <a:rPr lang="tr-TR" sz="1000">
                <a:ea typeface="+mn-lt"/>
                <a:cs typeface="+mn-lt"/>
              </a:rPr>
              <a:t> his </a:t>
            </a:r>
            <a:r>
              <a:rPr lang="tr-TR" sz="1000" err="1">
                <a:ea typeface="+mn-lt"/>
                <a:cs typeface="+mn-lt"/>
              </a:rPr>
              <a:t>youth</a:t>
            </a:r>
            <a:r>
              <a:rPr lang="tr-TR" sz="1000">
                <a:ea typeface="+mn-lt"/>
                <a:cs typeface="+mn-lt"/>
              </a:rPr>
              <a:t>,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worked</a:t>
            </a:r>
            <a:r>
              <a:rPr lang="tr-TR" sz="1000">
                <a:ea typeface="+mn-lt"/>
                <a:cs typeface="+mn-lt"/>
              </a:rPr>
              <a:t> as a </a:t>
            </a:r>
            <a:r>
              <a:rPr lang="tr-TR" sz="1000" err="1">
                <a:ea typeface="+mn-lt"/>
                <a:cs typeface="+mn-lt"/>
              </a:rPr>
              <a:t>shepherd</a:t>
            </a:r>
            <a:r>
              <a:rPr lang="tr-TR" sz="1000">
                <a:ea typeface="+mn-lt"/>
                <a:cs typeface="+mn-lt"/>
              </a:rPr>
              <a:t>, a </a:t>
            </a:r>
            <a:r>
              <a:rPr lang="tr-TR" sz="1000" err="1">
                <a:ea typeface="+mn-lt"/>
                <a:cs typeface="+mn-lt"/>
              </a:rPr>
              <a:t>common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job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young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boys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Mecca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known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his </a:t>
            </a:r>
            <a:r>
              <a:rPr lang="tr-TR" sz="1000" u="sng" err="1">
                <a:ea typeface="+mn-lt"/>
                <a:cs typeface="+mn-lt"/>
              </a:rPr>
              <a:t>illiteracy</a:t>
            </a:r>
            <a:r>
              <a:rPr lang="tr-TR" sz="1000">
                <a:ea typeface="+mn-lt"/>
                <a:cs typeface="+mn-lt"/>
              </a:rPr>
              <a:t>; he </a:t>
            </a:r>
            <a:r>
              <a:rPr lang="tr-TR" sz="1000" err="1">
                <a:ea typeface="+mn-lt"/>
                <a:cs typeface="+mn-lt"/>
              </a:rPr>
              <a:t>could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neither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read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write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/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worked</a:t>
            </a:r>
            <a:r>
              <a:rPr lang="tr-TR" sz="1000">
                <a:ea typeface="+mn-lt"/>
                <a:cs typeface="+mn-lt"/>
              </a:rPr>
              <a:t> as a </a:t>
            </a:r>
            <a:r>
              <a:rPr lang="tr-TR" sz="1000" err="1">
                <a:ea typeface="+mn-lt"/>
                <a:cs typeface="+mn-lt"/>
              </a:rPr>
              <a:t>merchant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had </a:t>
            </a:r>
            <a:r>
              <a:rPr lang="tr-TR" sz="1000" err="1">
                <a:ea typeface="+mn-lt"/>
                <a:cs typeface="+mn-lt"/>
              </a:rPr>
              <a:t>earned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reputation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his </a:t>
            </a:r>
            <a:r>
              <a:rPr lang="tr-TR" sz="1000" err="1">
                <a:ea typeface="+mn-lt"/>
                <a:cs typeface="+mn-lt"/>
              </a:rPr>
              <a:t>honesty</a:t>
            </a:r>
            <a:r>
              <a:rPr lang="tr-TR" sz="1000">
                <a:ea typeface="+mn-lt"/>
                <a:cs typeface="+mn-lt"/>
              </a:rPr>
              <a:t>. They </a:t>
            </a:r>
            <a:r>
              <a:rPr lang="tr-TR" sz="1000" err="1">
                <a:ea typeface="+mn-lt"/>
                <a:cs typeface="+mn-lt"/>
              </a:rPr>
              <a:t>called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him</a:t>
            </a:r>
            <a:r>
              <a:rPr lang="tr-TR" sz="1000">
                <a:ea typeface="+mn-lt"/>
                <a:cs typeface="+mn-lt"/>
              </a:rPr>
              <a:t> "Al-</a:t>
            </a:r>
            <a:r>
              <a:rPr lang="tr-TR" sz="1000" err="1">
                <a:ea typeface="+mn-lt"/>
                <a:cs typeface="+mn-lt"/>
              </a:rPr>
              <a:t>Ameen</a:t>
            </a:r>
            <a:r>
              <a:rPr lang="tr-TR" sz="1000">
                <a:ea typeface="+mn-lt"/>
                <a:cs typeface="+mn-lt"/>
              </a:rPr>
              <a:t>" (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Trustworthy</a:t>
            </a:r>
            <a:r>
              <a:rPr lang="tr-TR" sz="1000">
                <a:ea typeface="+mn-lt"/>
                <a:cs typeface="+mn-lt"/>
              </a:rPr>
              <a:t>)</a:t>
            </a: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married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Khadijah</a:t>
            </a:r>
            <a:r>
              <a:rPr lang="tr-TR" sz="1000">
                <a:ea typeface="+mn-lt"/>
                <a:cs typeface="+mn-lt"/>
              </a:rPr>
              <a:t>, a </a:t>
            </a:r>
            <a:r>
              <a:rPr lang="tr-TR" sz="1000" err="1">
                <a:ea typeface="+mn-lt"/>
                <a:cs typeface="+mn-lt"/>
              </a:rPr>
              <a:t>wealthy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widow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when</a:t>
            </a:r>
            <a:r>
              <a:rPr lang="tr-TR" sz="1000">
                <a:ea typeface="+mn-lt"/>
                <a:cs typeface="+mn-lt"/>
              </a:rPr>
              <a:t> he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25 </a:t>
            </a:r>
            <a:r>
              <a:rPr lang="tr-TR" sz="1000" err="1">
                <a:ea typeface="+mn-lt"/>
                <a:cs typeface="+mn-lt"/>
              </a:rPr>
              <a:t>years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old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 err="1"/>
          </a:p>
          <a:p>
            <a:pPr marL="285750" indent="-285750" algn="l">
              <a:buFont typeface="Arial"/>
              <a:buChar char="•"/>
            </a:pPr>
            <a:r>
              <a:rPr lang="tr-TR" sz="1000">
                <a:ea typeface="+mn-lt"/>
                <a:cs typeface="+mn-lt"/>
              </a:rPr>
              <a:t>At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age</a:t>
            </a:r>
            <a:r>
              <a:rPr lang="tr-TR" sz="1000">
                <a:ea typeface="+mn-lt"/>
                <a:cs typeface="+mn-lt"/>
              </a:rPr>
              <a:t> of 40, </a:t>
            </a: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received</a:t>
            </a:r>
            <a:r>
              <a:rPr lang="tr-TR" sz="1000">
                <a:ea typeface="+mn-lt"/>
                <a:cs typeface="+mn-lt"/>
              </a:rPr>
              <a:t> his </a:t>
            </a:r>
            <a:r>
              <a:rPr lang="tr-TR" sz="1000" err="1">
                <a:ea typeface="+mn-lt"/>
                <a:cs typeface="+mn-lt"/>
              </a:rPr>
              <a:t>first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revelation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archangel</a:t>
            </a:r>
            <a:r>
              <a:rPr lang="tr-TR" sz="1000">
                <a:ea typeface="+mn-lt"/>
                <a:cs typeface="+mn-lt"/>
              </a:rPr>
              <a:t> Gabriel in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cave</a:t>
            </a:r>
            <a:r>
              <a:rPr lang="tr-TR" sz="1000">
                <a:ea typeface="+mn-lt"/>
                <a:cs typeface="+mn-lt"/>
              </a:rPr>
              <a:t> of Hira.</a:t>
            </a: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passed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away</a:t>
            </a:r>
            <a:r>
              <a:rPr lang="tr-TR" sz="1000">
                <a:ea typeface="+mn-lt"/>
                <a:cs typeface="+mn-lt"/>
              </a:rPr>
              <a:t> on 632-633 CE in </a:t>
            </a:r>
            <a:r>
              <a:rPr lang="tr-TR" sz="1000" err="1">
                <a:ea typeface="+mn-lt"/>
                <a:cs typeface="+mn-lt"/>
              </a:rPr>
              <a:t>Medina</a:t>
            </a:r>
          </a:p>
          <a:p>
            <a:pPr marL="285750" indent="-285750" algn="l">
              <a:buFont typeface="Arial"/>
              <a:buChar char="•"/>
            </a:pPr>
            <a:endParaRPr lang="tr-TR" sz="1000"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Muhammad (</a:t>
            </a:r>
            <a:r>
              <a:rPr lang="tr-TR" sz="1000" err="1">
                <a:ea typeface="+mn-lt"/>
                <a:cs typeface="+mn-lt"/>
              </a:rPr>
              <a:t>saw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brought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words</a:t>
            </a:r>
            <a:r>
              <a:rPr lang="tr-TR" sz="1000">
                <a:ea typeface="+mn-lt"/>
                <a:cs typeface="+mn-lt"/>
              </a:rPr>
              <a:t> of Allah (cc)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all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humanity</a:t>
            </a:r>
            <a:endParaRPr lang="tr-TR" sz="1000"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While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other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prophets</a:t>
            </a:r>
            <a:r>
              <a:rPr lang="tr-TR" sz="1000">
                <a:ea typeface="+mn-lt"/>
                <a:cs typeface="+mn-lt"/>
              </a:rPr>
              <a:t>:</a:t>
            </a:r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Noah (Nuh)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 err="1">
                <a:ea typeface="+mn-lt"/>
                <a:cs typeface="+mn-lt"/>
              </a:rPr>
              <a:t>Mesopotamia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Iraq</a:t>
            </a:r>
            <a:r>
              <a:rPr lang="tr-TR" sz="800">
                <a:ea typeface="+mn-lt"/>
                <a:cs typeface="+mn-lt"/>
              </a:rPr>
              <a:t>).</a:t>
            </a:r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Abraham (</a:t>
            </a:r>
            <a:r>
              <a:rPr lang="tr-TR" sz="800" b="1" err="1">
                <a:ea typeface="+mn-lt"/>
                <a:cs typeface="+mn-lt"/>
              </a:rPr>
              <a:t>Ibrahim</a:t>
            </a:r>
            <a:r>
              <a:rPr lang="tr-TR" sz="800" b="1">
                <a:ea typeface="+mn-lt"/>
                <a:cs typeface="+mn-lt"/>
              </a:rPr>
              <a:t>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 err="1">
                <a:ea typeface="+mn-lt"/>
                <a:cs typeface="+mn-lt"/>
              </a:rPr>
              <a:t>Mesopotamia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Iraq</a:t>
            </a:r>
            <a:r>
              <a:rPr lang="tr-TR" sz="800">
                <a:ea typeface="+mn-lt"/>
                <a:cs typeface="+mn-lt"/>
              </a:rPr>
              <a:t>) </a:t>
            </a:r>
            <a:r>
              <a:rPr lang="tr-TR" sz="800" err="1">
                <a:ea typeface="+mn-lt"/>
                <a:cs typeface="+mn-lt"/>
              </a:rPr>
              <a:t>and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Canaan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Israel</a:t>
            </a:r>
            <a:r>
              <a:rPr lang="tr-TR" sz="800">
                <a:ea typeface="+mn-lt"/>
                <a:cs typeface="+mn-lt"/>
              </a:rPr>
              <a:t>/</a:t>
            </a:r>
            <a:r>
              <a:rPr lang="tr-TR" sz="800" err="1">
                <a:ea typeface="+mn-lt"/>
                <a:cs typeface="+mn-lt"/>
              </a:rPr>
              <a:t>Palestine</a:t>
            </a:r>
            <a:r>
              <a:rPr lang="tr-TR" sz="800">
                <a:ea typeface="+mn-lt"/>
                <a:cs typeface="+mn-lt"/>
              </a:rPr>
              <a:t>).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Moses</a:t>
            </a:r>
            <a:r>
              <a:rPr lang="tr-TR" sz="800" b="1">
                <a:ea typeface="+mn-lt"/>
                <a:cs typeface="+mn-lt"/>
              </a:rPr>
              <a:t> (Musa)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Israelites</a:t>
            </a:r>
            <a:r>
              <a:rPr lang="tr-TR" sz="800">
                <a:ea typeface="+mn-lt"/>
                <a:cs typeface="+mn-lt"/>
              </a:rPr>
              <a:t> in </a:t>
            </a:r>
            <a:r>
              <a:rPr lang="tr-TR" sz="800" b="1" err="1">
                <a:ea typeface="+mn-lt"/>
                <a:cs typeface="+mn-lt"/>
              </a:rPr>
              <a:t>Egypt</a:t>
            </a:r>
            <a:r>
              <a:rPr lang="tr-TR" sz="800">
                <a:ea typeface="+mn-lt"/>
                <a:cs typeface="+mn-lt"/>
              </a:rPr>
              <a:t>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Jesus (Isa)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Israelites</a:t>
            </a:r>
            <a:r>
              <a:rPr lang="tr-TR" sz="800">
                <a:ea typeface="+mn-lt"/>
                <a:cs typeface="+mn-lt"/>
              </a:rPr>
              <a:t> in </a:t>
            </a:r>
            <a:r>
              <a:rPr lang="tr-TR" sz="800" b="1" err="1">
                <a:ea typeface="+mn-lt"/>
                <a:cs typeface="+mn-lt"/>
              </a:rPr>
              <a:t>Palestine</a:t>
            </a:r>
            <a:r>
              <a:rPr lang="tr-TR" sz="800">
                <a:ea typeface="+mn-lt"/>
                <a:cs typeface="+mn-lt"/>
              </a:rPr>
              <a:t>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Hud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>
                <a:ea typeface="+mn-lt"/>
                <a:cs typeface="+mn-lt"/>
              </a:rPr>
              <a:t>Ad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Yemen).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Salih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 err="1">
                <a:ea typeface="+mn-lt"/>
                <a:cs typeface="+mn-lt"/>
              </a:rPr>
              <a:t>Thamud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Saudi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Arabia</a:t>
            </a:r>
            <a:r>
              <a:rPr lang="tr-TR" sz="800">
                <a:ea typeface="+mn-lt"/>
                <a:cs typeface="+mn-lt"/>
              </a:rPr>
              <a:t>).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Lot (</a:t>
            </a:r>
            <a:r>
              <a:rPr lang="tr-TR" sz="800" b="1" err="1">
                <a:ea typeface="+mn-lt"/>
                <a:cs typeface="+mn-lt"/>
              </a:rPr>
              <a:t>Lut</a:t>
            </a:r>
            <a:r>
              <a:rPr lang="tr-TR" sz="800" b="1">
                <a:ea typeface="+mn-lt"/>
                <a:cs typeface="+mn-lt"/>
              </a:rPr>
              <a:t>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 err="1">
                <a:ea typeface="+mn-lt"/>
                <a:cs typeface="+mn-lt"/>
              </a:rPr>
              <a:t>Sodom</a:t>
            </a:r>
            <a:r>
              <a:rPr lang="tr-TR" sz="800" b="1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and</a:t>
            </a:r>
            <a:r>
              <a:rPr lang="tr-TR" sz="800" b="1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Gomorrah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Jordan </a:t>
            </a:r>
            <a:r>
              <a:rPr lang="tr-TR" sz="800" err="1">
                <a:ea typeface="+mn-lt"/>
                <a:cs typeface="+mn-lt"/>
              </a:rPr>
              <a:t>and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Israel</a:t>
            </a:r>
            <a:r>
              <a:rPr lang="tr-TR" sz="800">
                <a:ea typeface="+mn-lt"/>
                <a:cs typeface="+mn-lt"/>
              </a:rPr>
              <a:t>).</a:t>
            </a:r>
            <a:endParaRPr lang="tr-TR" sz="800"/>
          </a:p>
          <a:p>
            <a:pPr marL="628650" lvl="1" indent="-171450" algn="l">
              <a:buFont typeface="Courier New" charset="2"/>
              <a:buChar char="o"/>
            </a:pPr>
            <a:r>
              <a:rPr lang="tr-TR" sz="800" b="1" err="1">
                <a:ea typeface="+mn-lt"/>
                <a:cs typeface="+mn-lt"/>
              </a:rPr>
              <a:t>Prophet</a:t>
            </a:r>
            <a:r>
              <a:rPr lang="tr-TR" sz="800" b="1">
                <a:ea typeface="+mn-lt"/>
                <a:cs typeface="+mn-lt"/>
              </a:rPr>
              <a:t> </a:t>
            </a:r>
            <a:r>
              <a:rPr lang="tr-TR" sz="800" b="1" err="1">
                <a:ea typeface="+mn-lt"/>
                <a:cs typeface="+mn-lt"/>
              </a:rPr>
              <a:t>Jonah</a:t>
            </a:r>
            <a:r>
              <a:rPr lang="tr-TR" sz="800" b="1">
                <a:ea typeface="+mn-lt"/>
                <a:cs typeface="+mn-lt"/>
              </a:rPr>
              <a:t> (Yunus) (AS)</a:t>
            </a:r>
            <a:r>
              <a:rPr lang="tr-TR" sz="800">
                <a:ea typeface="+mn-lt"/>
                <a:cs typeface="+mn-lt"/>
              </a:rPr>
              <a:t>: Sent </a:t>
            </a:r>
            <a:r>
              <a:rPr lang="tr-TR" sz="800" err="1">
                <a:ea typeface="+mn-lt"/>
                <a:cs typeface="+mn-lt"/>
              </a:rPr>
              <a:t>to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the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people</a:t>
            </a:r>
            <a:r>
              <a:rPr lang="tr-TR" sz="800">
                <a:ea typeface="+mn-lt"/>
                <a:cs typeface="+mn-lt"/>
              </a:rPr>
              <a:t> of </a:t>
            </a:r>
            <a:r>
              <a:rPr lang="tr-TR" sz="800" b="1" err="1">
                <a:ea typeface="+mn-lt"/>
                <a:cs typeface="+mn-lt"/>
              </a:rPr>
              <a:t>Nineveh</a:t>
            </a:r>
            <a:r>
              <a:rPr lang="tr-TR" sz="800">
                <a:ea typeface="+mn-lt"/>
                <a:cs typeface="+mn-lt"/>
              </a:rPr>
              <a:t> (modern-</a:t>
            </a:r>
            <a:r>
              <a:rPr lang="tr-TR" sz="800" err="1">
                <a:ea typeface="+mn-lt"/>
                <a:cs typeface="+mn-lt"/>
              </a:rPr>
              <a:t>day</a:t>
            </a:r>
            <a:r>
              <a:rPr lang="tr-TR" sz="800">
                <a:ea typeface="+mn-lt"/>
                <a:cs typeface="+mn-lt"/>
              </a:rPr>
              <a:t> </a:t>
            </a:r>
            <a:r>
              <a:rPr lang="tr-TR" sz="800" err="1">
                <a:ea typeface="+mn-lt"/>
                <a:cs typeface="+mn-lt"/>
              </a:rPr>
              <a:t>Iraq</a:t>
            </a:r>
            <a:r>
              <a:rPr lang="tr-TR" sz="800">
                <a:ea typeface="+mn-lt"/>
                <a:cs typeface="+mn-lt"/>
              </a:rPr>
              <a:t>).</a:t>
            </a:r>
            <a:endParaRPr lang="tr-TR" sz="800"/>
          </a:p>
          <a:p>
            <a:pPr marL="285750" indent="-285750" algn="l">
              <a:buFont typeface="Arial"/>
              <a:buChar char="•"/>
            </a:pPr>
            <a:endParaRPr lang="tr-TR" sz="1000"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F0F2F1D-8EC1-463A-D3B7-3BA6971BC571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09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God</a:t>
            </a:r>
            <a:endParaRPr lang="tr-TR" sz="4000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055" y="110530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>
                <a:ea typeface="+mn-lt"/>
                <a:cs typeface="+mn-lt"/>
              </a:rPr>
              <a:t>Islam: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r-TR" sz="1400" dirty="0">
                <a:ea typeface="+mn-lt"/>
                <a:cs typeface="+mn-lt"/>
              </a:rPr>
              <a:t>Muslims believe in one God, </a:t>
            </a:r>
            <a:r>
              <a:rPr lang="tr-TR" sz="1400" dirty="0">
                <a:ea typeface="+mn-lt"/>
                <a:cs typeface="+mn-lt"/>
                <a:hlinkClick r:id="rId2" action="ppaction://hlinksldjump"/>
              </a:rPr>
              <a:t>Allah (swt)</a:t>
            </a:r>
            <a:r>
              <a:rPr lang="tr-TR" sz="1400" dirty="0">
                <a:ea typeface="+mn-lt"/>
                <a:cs typeface="+mn-lt"/>
              </a:rPr>
              <a:t>, who is all-powerful and all-knowing. Allah is indivisible and has no partners or equals.</a:t>
            </a:r>
            <a:endParaRPr lang="tr-TR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b="1" dirty="0">
                <a:ea typeface="+mn-lt"/>
                <a:cs typeface="+mn-lt"/>
              </a:rPr>
              <a:t> Christianity</a:t>
            </a:r>
            <a:r>
              <a:rPr lang="tr-TR" dirty="0">
                <a:ea typeface="+mn-lt"/>
                <a:cs typeface="+mn-lt"/>
              </a:rPr>
              <a:t>:</a:t>
            </a:r>
            <a:endParaRPr lang="tr-TR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r-TR" sz="1400" dirty="0">
                <a:ea typeface="+mn-lt"/>
                <a:cs typeface="+mn-lt"/>
              </a:rPr>
              <a:t>Christians believe in one God who exists in three persons (Trinity): Father, Son (Jesus Christ), and Holy Spirit. God is seen as omnipotent, omniscient, and omnipresent.</a:t>
            </a:r>
            <a:endParaRPr lang="tr-TR" sz="1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>
                <a:ea typeface="+mn-lt"/>
                <a:cs typeface="+mn-lt"/>
              </a:rPr>
              <a:t> Judaism: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r-TR" sz="1400" dirty="0">
                <a:ea typeface="+mn-lt"/>
                <a:cs typeface="+mn-lt"/>
              </a:rPr>
              <a:t>    Jews believe in a single, indivisible God named Yahweh. God is transcendent and immanent, involved in the world but beyond human comprehension.</a:t>
            </a:r>
          </a:p>
          <a:p>
            <a:pPr algn="l">
              <a:buFont typeface="Arial" charset="2"/>
              <a:buChar char="•"/>
            </a:pPr>
            <a:endParaRPr lang="tr-TR" dirty="0">
              <a:ea typeface="+mn-lt"/>
              <a:cs typeface="+mn-lt"/>
            </a:endParaRPr>
          </a:p>
          <a:p>
            <a:pPr indent="-457200" algn="l">
              <a:buFont typeface="Arial" charset="2"/>
              <a:buChar char="•"/>
            </a:pPr>
            <a:endParaRPr lang="tr-TR" dirty="0"/>
          </a:p>
          <a:p>
            <a:pPr marL="457200" indent="-457200" algn="l">
              <a:buFont typeface="Arial" charset="2"/>
              <a:buChar char="•"/>
            </a:pPr>
            <a:endParaRPr lang="tr-TR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7D639B5-CCAC-70B0-F9BC-54E573B756F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76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Allah (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swt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4866" y="1414629"/>
            <a:ext cx="9156915" cy="5140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tr-TR">
                <a:ea typeface="+mn-lt"/>
                <a:cs typeface="+mn-lt"/>
              </a:rPr>
              <a:t>Allah (cc) is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b="1" u="sng" err="1">
                <a:ea typeface="+mn-lt"/>
                <a:cs typeface="+mn-lt"/>
              </a:rPr>
              <a:t>One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only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God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Islam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creator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universe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everything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within</a:t>
            </a:r>
            <a:r>
              <a:rPr lang="tr-TR">
                <a:ea typeface="+mn-lt"/>
                <a:cs typeface="+mn-lt"/>
              </a:rPr>
              <a:t> it.</a:t>
            </a:r>
            <a:endParaRPr lang="tr-TR" b="1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b="1" u="sng" err="1">
                <a:ea typeface="+mn-lt"/>
                <a:cs typeface="+mn-lt"/>
              </a:rPr>
              <a:t>Creation</a:t>
            </a:r>
            <a:r>
              <a:rPr lang="tr-TR" b="1" u="sng">
                <a:ea typeface="+mn-lt"/>
                <a:cs typeface="+mn-lt"/>
              </a:rPr>
              <a:t> </a:t>
            </a:r>
            <a:r>
              <a:rPr lang="tr-TR" b="1" u="sng" err="1">
                <a:ea typeface="+mn-lt"/>
                <a:cs typeface="+mn-lt"/>
              </a:rPr>
              <a:t>Requires</a:t>
            </a:r>
            <a:r>
              <a:rPr lang="tr-TR" b="1" u="sng">
                <a:ea typeface="+mn-lt"/>
                <a:cs typeface="+mn-lt"/>
              </a:rPr>
              <a:t> Knowledge </a:t>
            </a:r>
            <a:r>
              <a:rPr lang="tr-TR" b="1" u="sng" err="1">
                <a:ea typeface="+mn-lt"/>
                <a:cs typeface="+mn-lt"/>
              </a:rPr>
              <a:t>and</a:t>
            </a:r>
            <a:r>
              <a:rPr lang="tr-TR" b="1" u="sng">
                <a:ea typeface="+mn-lt"/>
                <a:cs typeface="+mn-lt"/>
              </a:rPr>
              <a:t> </a:t>
            </a:r>
            <a:r>
              <a:rPr lang="tr-TR" b="1" u="sng" err="1">
                <a:ea typeface="+mn-lt"/>
                <a:cs typeface="+mn-lt"/>
              </a:rPr>
              <a:t>Ability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something</a:t>
            </a:r>
            <a:r>
              <a:rPr lang="tr-TR">
                <a:ea typeface="+mn-lt"/>
                <a:cs typeface="+mn-lt"/>
              </a:rPr>
              <a:t> as </a:t>
            </a:r>
            <a:r>
              <a:rPr lang="tr-TR" err="1">
                <a:ea typeface="+mn-lt"/>
                <a:cs typeface="+mn-lt"/>
              </a:rPr>
              <a:t>complex</a:t>
            </a:r>
            <a:r>
              <a:rPr lang="tr-TR">
                <a:ea typeface="+mn-lt"/>
                <a:cs typeface="+mn-lt"/>
              </a:rPr>
              <a:t> as an atom, </a:t>
            </a:r>
            <a:r>
              <a:rPr lang="tr-TR" err="1">
                <a:ea typeface="+mn-lt"/>
                <a:cs typeface="+mn-lt"/>
              </a:rPr>
              <a:t>immense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knowledge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ability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required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Just</a:t>
            </a:r>
            <a:r>
              <a:rPr lang="tr-TR">
                <a:ea typeface="+mn-lt"/>
                <a:cs typeface="+mn-lt"/>
              </a:rPr>
              <a:t> as a </a:t>
            </a:r>
            <a:r>
              <a:rPr lang="tr-TR" err="1">
                <a:ea typeface="+mn-lt"/>
                <a:cs typeface="+mn-lt"/>
              </a:rPr>
              <a:t>scientist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must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understand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atomic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structure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manipulate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atoms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Allah's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creation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universe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demonstrates</a:t>
            </a:r>
            <a:r>
              <a:rPr lang="tr-TR">
                <a:ea typeface="+mn-lt"/>
                <a:cs typeface="+mn-lt"/>
              </a:rPr>
              <a:t> His </a:t>
            </a:r>
            <a:r>
              <a:rPr lang="tr-TR" err="1">
                <a:ea typeface="+mn-lt"/>
                <a:cs typeface="+mn-lt"/>
              </a:rPr>
              <a:t>ultimate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knowledge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power</a:t>
            </a:r>
            <a:r>
              <a:rPr lang="tr-TR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800100" lvl="1" indent="-285750" algn="l">
              <a:buFont typeface="Courier New" charset="2"/>
              <a:buChar char="o"/>
            </a:pPr>
            <a:r>
              <a:rPr lang="tr-TR" b="1">
                <a:ea typeface="+mn-lt"/>
                <a:cs typeface="+mn-lt"/>
              </a:rPr>
              <a:t>Atom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Creating</a:t>
            </a:r>
            <a:r>
              <a:rPr lang="tr-TR">
                <a:ea typeface="+mn-lt"/>
                <a:cs typeface="+mn-lt"/>
              </a:rPr>
              <a:t> an atom </a:t>
            </a:r>
            <a:r>
              <a:rPr lang="tr-TR" err="1">
                <a:ea typeface="+mn-lt"/>
                <a:cs typeface="+mn-lt"/>
              </a:rPr>
              <a:t>requires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understanding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subatomic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particles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forces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Allah's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creation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universe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reflects</a:t>
            </a:r>
            <a:r>
              <a:rPr lang="tr-TR">
                <a:ea typeface="+mn-lt"/>
                <a:cs typeface="+mn-lt"/>
              </a:rPr>
              <a:t> His </a:t>
            </a:r>
            <a:r>
              <a:rPr lang="tr-TR" err="1">
                <a:ea typeface="+mn-lt"/>
                <a:cs typeface="+mn-lt"/>
              </a:rPr>
              <a:t>unparalleled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knowledge</a:t>
            </a:r>
            <a:r>
              <a:rPr lang="tr-TR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800100" lvl="1" indent="-285750" algn="l">
              <a:buFont typeface="Courier New" charset="2"/>
              <a:buChar char="o"/>
            </a:pPr>
            <a:r>
              <a:rPr lang="tr-TR" b="1">
                <a:ea typeface="+mn-lt"/>
                <a:cs typeface="+mn-lt"/>
              </a:rPr>
              <a:t>Human Body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intricate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design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human</a:t>
            </a:r>
            <a:r>
              <a:rPr lang="tr-TR">
                <a:ea typeface="+mn-lt"/>
                <a:cs typeface="+mn-lt"/>
              </a:rPr>
              <a:t> body, </a:t>
            </a:r>
            <a:r>
              <a:rPr lang="tr-TR" err="1"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DNA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organs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showcases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Allah’s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extraordinary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capability</a:t>
            </a:r>
            <a:r>
              <a:rPr lang="tr-TR">
                <a:ea typeface="+mn-lt"/>
                <a:cs typeface="+mn-lt"/>
              </a:rPr>
              <a:t> as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Creator</a:t>
            </a:r>
            <a:r>
              <a:rPr lang="tr-TR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800100" lvl="1" indent="-285750" algn="l">
              <a:buFont typeface="Courier New" charset="2"/>
              <a:buChar char="o"/>
            </a:pPr>
            <a:r>
              <a:rPr lang="tr-TR" b="1" err="1">
                <a:ea typeface="+mn-lt"/>
                <a:cs typeface="+mn-lt"/>
              </a:rPr>
              <a:t>Ecosystem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balance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interdependence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living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organisms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ecosystems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demonstrate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Allah’s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wisdom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meticulous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planning</a:t>
            </a:r>
            <a:r>
              <a:rPr lang="tr-TR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b="1" u="sng" err="1">
                <a:ea typeface="+mn-lt"/>
                <a:cs typeface="+mn-lt"/>
              </a:rPr>
              <a:t>Table</a:t>
            </a:r>
            <a:r>
              <a:rPr lang="tr-TR" b="1" u="sng">
                <a:ea typeface="+mn-lt"/>
                <a:cs typeface="+mn-lt"/>
              </a:rPr>
              <a:t> </a:t>
            </a:r>
            <a:r>
              <a:rPr lang="tr-TR" b="1" u="sng" err="1">
                <a:ea typeface="+mn-lt"/>
                <a:cs typeface="+mn-lt"/>
              </a:rPr>
              <a:t>and</a:t>
            </a:r>
            <a:r>
              <a:rPr lang="tr-TR" b="1" u="sng">
                <a:ea typeface="+mn-lt"/>
                <a:cs typeface="+mn-lt"/>
              </a:rPr>
              <a:t> </a:t>
            </a:r>
            <a:r>
              <a:rPr lang="tr-TR" b="1" u="sng" err="1">
                <a:ea typeface="+mn-lt"/>
                <a:cs typeface="+mn-lt"/>
              </a:rPr>
              <a:t>Carpenter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Just</a:t>
            </a:r>
            <a:r>
              <a:rPr lang="tr-TR">
                <a:ea typeface="+mn-lt"/>
                <a:cs typeface="+mn-lt"/>
              </a:rPr>
              <a:t> as a </a:t>
            </a:r>
            <a:r>
              <a:rPr lang="tr-TR" err="1">
                <a:ea typeface="+mn-lt"/>
                <a:cs typeface="+mn-lt"/>
              </a:rPr>
              <a:t>carpenter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creates</a:t>
            </a:r>
            <a:r>
              <a:rPr lang="tr-TR">
                <a:ea typeface="+mn-lt"/>
                <a:cs typeface="+mn-lt"/>
              </a:rPr>
              <a:t> a </a:t>
            </a:r>
            <a:r>
              <a:rPr lang="tr-TR" err="1">
                <a:ea typeface="+mn-lt"/>
                <a:cs typeface="+mn-lt"/>
              </a:rPr>
              <a:t>table</a:t>
            </a:r>
            <a:r>
              <a:rPr lang="tr-TR">
                <a:ea typeface="+mn-lt"/>
                <a:cs typeface="+mn-lt"/>
              </a:rPr>
              <a:t>, Allah (cc) </a:t>
            </a:r>
            <a:r>
              <a:rPr lang="tr-TR" err="1">
                <a:ea typeface="+mn-lt"/>
                <a:cs typeface="+mn-lt"/>
              </a:rPr>
              <a:t>creates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universe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carpenter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designs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shapes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constructs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table</a:t>
            </a:r>
            <a:r>
              <a:rPr lang="tr-TR">
                <a:ea typeface="+mn-lt"/>
                <a:cs typeface="+mn-lt"/>
              </a:rPr>
              <a:t>, but he </a:t>
            </a:r>
            <a:r>
              <a:rPr lang="tr-TR" err="1">
                <a:ea typeface="+mn-lt"/>
                <a:cs typeface="+mn-lt"/>
              </a:rPr>
              <a:t>doesn't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resemble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table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any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way</a:t>
            </a:r>
            <a:r>
              <a:rPr lang="tr-TR">
                <a:ea typeface="+mn-lt"/>
                <a:cs typeface="+mn-lt"/>
              </a:rPr>
              <a:t>. He is </a:t>
            </a:r>
            <a:r>
              <a:rPr lang="tr-TR" err="1">
                <a:ea typeface="+mn-lt"/>
                <a:cs typeface="+mn-lt"/>
              </a:rPr>
              <a:t>distinct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his </a:t>
            </a:r>
            <a:r>
              <a:rPr lang="tr-TR" err="1">
                <a:ea typeface="+mn-lt"/>
                <a:cs typeface="+mn-lt"/>
              </a:rPr>
              <a:t>creation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possesses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different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attributes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abilities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marL="800100" lvl="1" indent="-342900" algn="l">
              <a:buFont typeface="Courier New" charset="2"/>
              <a:buChar char="o"/>
            </a:pPr>
            <a:endParaRPr lang="tr-TR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endParaRPr lang="tr-TR" b="1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7D639B5-CCAC-70B0-F9BC-54E573B756F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8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Allah (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swt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4866" y="1414629"/>
            <a:ext cx="9156915" cy="5140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charset="2"/>
              <a:buChar char="•"/>
            </a:pPr>
            <a:r>
              <a:rPr lang="tr-TR" b="1"/>
              <a:t>Allah (cc) has</a:t>
            </a:r>
            <a:r>
              <a:rPr lang="tr-TR" b="1">
                <a:ea typeface="+mn-lt"/>
                <a:cs typeface="+mn-lt"/>
              </a:rPr>
              <a:t> 99 </a:t>
            </a:r>
            <a:r>
              <a:rPr lang="tr-TR" b="1" err="1">
                <a:ea typeface="+mn-lt"/>
                <a:cs typeface="+mn-lt"/>
              </a:rPr>
              <a:t>Names</a:t>
            </a:r>
            <a:r>
              <a:rPr lang="tr-TR" b="1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each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representing</a:t>
            </a:r>
            <a:r>
              <a:rPr lang="tr-TR">
                <a:ea typeface="+mn-lt"/>
                <a:cs typeface="+mn-lt"/>
              </a:rPr>
              <a:t> a </a:t>
            </a:r>
            <a:r>
              <a:rPr lang="tr-TR" err="1">
                <a:ea typeface="+mn-lt"/>
                <a:cs typeface="+mn-lt"/>
              </a:rPr>
              <a:t>different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attribute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quality</a:t>
            </a:r>
            <a:r>
              <a:rPr lang="tr-TR">
                <a:ea typeface="+mn-lt"/>
                <a:cs typeface="+mn-lt"/>
              </a:rPr>
              <a:t> of Allah (cc).</a:t>
            </a:r>
            <a:endParaRPr lang="tr-TR"/>
          </a:p>
          <a:p>
            <a:pPr marL="457200" indent="-457200" algn="l">
              <a:buFont typeface="Arial" charset="2"/>
              <a:buChar char="•"/>
            </a:pPr>
            <a:r>
              <a:rPr lang="tr-TR" err="1">
                <a:ea typeface="+mn-lt"/>
                <a:cs typeface="+mn-lt"/>
              </a:rPr>
              <a:t>Examples</a:t>
            </a:r>
            <a:r>
              <a:rPr lang="tr-TR">
                <a:ea typeface="+mn-lt"/>
                <a:cs typeface="+mn-lt"/>
              </a:rPr>
              <a:t>:</a:t>
            </a:r>
          </a:p>
          <a:p>
            <a:pPr marL="742950" lvl="1" indent="-285750" algn="l">
              <a:buFont typeface="Courier New"/>
              <a:buChar char="o"/>
            </a:pPr>
            <a:r>
              <a:rPr lang="tr-TR" b="1">
                <a:ea typeface="+mn-lt"/>
                <a:cs typeface="+mn-lt"/>
              </a:rPr>
              <a:t>Al-‘</a:t>
            </a:r>
            <a:r>
              <a:rPr lang="tr-TR" b="1" err="1">
                <a:ea typeface="+mn-lt"/>
                <a:cs typeface="+mn-lt"/>
              </a:rPr>
              <a:t>Aleem</a:t>
            </a:r>
            <a:r>
              <a:rPr lang="tr-TR" b="1">
                <a:ea typeface="+mn-lt"/>
                <a:cs typeface="+mn-lt"/>
              </a:rPr>
              <a:t> (</a:t>
            </a:r>
            <a:r>
              <a:rPr lang="tr-TR" b="1" err="1">
                <a:ea typeface="+mn-lt"/>
                <a:cs typeface="+mn-lt"/>
              </a:rPr>
              <a:t>The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All-Knowing</a:t>
            </a:r>
            <a:r>
              <a:rPr lang="tr-TR" b="1">
                <a:ea typeface="+mn-lt"/>
                <a:cs typeface="+mn-lt"/>
              </a:rPr>
              <a:t>)</a:t>
            </a:r>
            <a:r>
              <a:rPr lang="tr-TR">
                <a:ea typeface="+mn-lt"/>
                <a:cs typeface="+mn-lt"/>
              </a:rPr>
              <a:t>: Allah </a:t>
            </a:r>
            <a:r>
              <a:rPr lang="tr-TR" err="1">
                <a:ea typeface="+mn-lt"/>
                <a:cs typeface="+mn-lt"/>
              </a:rPr>
              <a:t>possesses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complete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infinite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knowledge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everything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universe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including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past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present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future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Humans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have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limited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knowledge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understanding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pPr marL="742950" lvl="1" indent="-285750" algn="l">
              <a:buFont typeface="Courier New"/>
              <a:buChar char="o"/>
            </a:pPr>
            <a:r>
              <a:rPr lang="tr-TR" b="1">
                <a:ea typeface="+mn-lt"/>
                <a:cs typeface="+mn-lt"/>
              </a:rPr>
              <a:t>Al-</a:t>
            </a:r>
            <a:r>
              <a:rPr lang="tr-TR" b="1" err="1">
                <a:ea typeface="+mn-lt"/>
                <a:cs typeface="+mn-lt"/>
              </a:rPr>
              <a:t>Qadir</a:t>
            </a:r>
            <a:r>
              <a:rPr lang="tr-TR" b="1">
                <a:ea typeface="+mn-lt"/>
                <a:cs typeface="+mn-lt"/>
              </a:rPr>
              <a:t> (</a:t>
            </a:r>
            <a:r>
              <a:rPr lang="tr-TR" b="1" err="1">
                <a:ea typeface="+mn-lt"/>
                <a:cs typeface="+mn-lt"/>
              </a:rPr>
              <a:t>The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All-Powerful</a:t>
            </a:r>
            <a:r>
              <a:rPr lang="tr-TR" b="1">
                <a:ea typeface="+mn-lt"/>
                <a:cs typeface="+mn-lt"/>
              </a:rPr>
              <a:t>)</a:t>
            </a:r>
            <a:r>
              <a:rPr lang="tr-TR">
                <a:ea typeface="+mn-lt"/>
                <a:cs typeface="+mn-lt"/>
              </a:rPr>
              <a:t>: Allah has </a:t>
            </a:r>
            <a:r>
              <a:rPr lang="tr-TR" err="1">
                <a:ea typeface="+mn-lt"/>
                <a:cs typeface="+mn-lt"/>
              </a:rPr>
              <a:t>absolute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power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over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all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things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can do </a:t>
            </a:r>
            <a:r>
              <a:rPr lang="tr-TR" err="1">
                <a:ea typeface="+mn-lt"/>
                <a:cs typeface="+mn-lt"/>
              </a:rPr>
              <a:t>whatever</a:t>
            </a:r>
            <a:r>
              <a:rPr lang="tr-TR">
                <a:ea typeface="+mn-lt"/>
                <a:cs typeface="+mn-lt"/>
              </a:rPr>
              <a:t> He </a:t>
            </a:r>
            <a:r>
              <a:rPr lang="tr-TR" err="1">
                <a:ea typeface="+mn-lt"/>
                <a:cs typeface="+mn-lt"/>
              </a:rPr>
              <a:t>wills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Humans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have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limited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power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capability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marL="742950" lvl="1" indent="-285750" algn="l">
              <a:buFont typeface="Courier New"/>
              <a:buChar char="o"/>
            </a:pPr>
            <a:r>
              <a:rPr lang="tr-TR" b="1">
                <a:ea typeface="+mn-lt"/>
                <a:cs typeface="+mn-lt"/>
              </a:rPr>
              <a:t>Al-</a:t>
            </a:r>
            <a:r>
              <a:rPr lang="tr-TR" b="1" err="1">
                <a:ea typeface="+mn-lt"/>
                <a:cs typeface="+mn-lt"/>
              </a:rPr>
              <a:t>Khaliq</a:t>
            </a:r>
            <a:r>
              <a:rPr lang="tr-TR" b="1">
                <a:ea typeface="+mn-lt"/>
                <a:cs typeface="+mn-lt"/>
              </a:rPr>
              <a:t> (</a:t>
            </a:r>
            <a:r>
              <a:rPr lang="tr-TR" b="1" err="1">
                <a:ea typeface="+mn-lt"/>
                <a:cs typeface="+mn-lt"/>
              </a:rPr>
              <a:t>The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Creator</a:t>
            </a:r>
            <a:r>
              <a:rPr lang="tr-TR" b="1">
                <a:ea typeface="+mn-lt"/>
                <a:cs typeface="+mn-lt"/>
              </a:rPr>
              <a:t>)</a:t>
            </a:r>
            <a:r>
              <a:rPr lang="tr-TR">
                <a:ea typeface="+mn-lt"/>
                <a:cs typeface="+mn-lt"/>
              </a:rPr>
              <a:t>: Allah is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originator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creator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everything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existence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Humans</a:t>
            </a:r>
            <a:r>
              <a:rPr lang="tr-TR">
                <a:ea typeface="+mn-lt"/>
                <a:cs typeface="+mn-lt"/>
              </a:rPr>
              <a:t> can </a:t>
            </a:r>
            <a:r>
              <a:rPr lang="tr-TR" err="1">
                <a:ea typeface="+mn-lt"/>
                <a:cs typeface="+mn-lt"/>
              </a:rPr>
              <a:t>create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invent</a:t>
            </a:r>
            <a:r>
              <a:rPr lang="tr-TR">
                <a:ea typeface="+mn-lt"/>
                <a:cs typeface="+mn-lt"/>
              </a:rPr>
              <a:t>, but they </a:t>
            </a:r>
            <a:r>
              <a:rPr lang="tr-TR" err="1">
                <a:ea typeface="+mn-lt"/>
                <a:cs typeface="+mn-lt"/>
              </a:rPr>
              <a:t>cannot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create</a:t>
            </a:r>
            <a:r>
              <a:rPr lang="tr-TR">
                <a:ea typeface="+mn-lt"/>
                <a:cs typeface="+mn-lt"/>
              </a:rPr>
              <a:t> life </a:t>
            </a:r>
            <a:r>
              <a:rPr lang="tr-TR" err="1"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nothing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marL="742950" lvl="1" indent="-285750" algn="l">
              <a:buFont typeface="Courier New"/>
              <a:buChar char="o"/>
            </a:pPr>
            <a:r>
              <a:rPr lang="tr-TR" b="1">
                <a:ea typeface="+mn-lt"/>
                <a:cs typeface="+mn-lt"/>
              </a:rPr>
              <a:t>Al-</a:t>
            </a:r>
            <a:r>
              <a:rPr lang="tr-TR" b="1" err="1">
                <a:ea typeface="+mn-lt"/>
                <a:cs typeface="+mn-lt"/>
              </a:rPr>
              <a:t>Hayy</a:t>
            </a:r>
            <a:r>
              <a:rPr lang="tr-TR" b="1">
                <a:ea typeface="+mn-lt"/>
                <a:cs typeface="+mn-lt"/>
              </a:rPr>
              <a:t> (</a:t>
            </a:r>
            <a:r>
              <a:rPr lang="tr-TR" b="1" err="1">
                <a:ea typeface="+mn-lt"/>
                <a:cs typeface="+mn-lt"/>
              </a:rPr>
              <a:t>The</a:t>
            </a:r>
            <a:r>
              <a:rPr lang="tr-TR" b="1">
                <a:ea typeface="+mn-lt"/>
                <a:cs typeface="+mn-lt"/>
              </a:rPr>
              <a:t> Ever-</a:t>
            </a:r>
            <a:r>
              <a:rPr lang="tr-TR" b="1" err="1">
                <a:ea typeface="+mn-lt"/>
                <a:cs typeface="+mn-lt"/>
              </a:rPr>
              <a:t>Living</a:t>
            </a:r>
            <a:r>
              <a:rPr lang="tr-TR" b="1">
                <a:ea typeface="+mn-lt"/>
                <a:cs typeface="+mn-lt"/>
              </a:rPr>
              <a:t>)</a:t>
            </a:r>
            <a:r>
              <a:rPr lang="tr-TR">
                <a:ea typeface="+mn-lt"/>
                <a:cs typeface="+mn-lt"/>
              </a:rPr>
              <a:t>: Allah is </a:t>
            </a:r>
            <a:r>
              <a:rPr lang="tr-TR" err="1">
                <a:ea typeface="+mn-lt"/>
                <a:cs typeface="+mn-lt"/>
              </a:rPr>
              <a:t>eternal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His </a:t>
            </a:r>
            <a:r>
              <a:rPr lang="tr-TR" err="1">
                <a:ea typeface="+mn-lt"/>
                <a:cs typeface="+mn-lt"/>
              </a:rPr>
              <a:t>existence</a:t>
            </a:r>
            <a:r>
              <a:rPr lang="tr-TR">
                <a:ea typeface="+mn-lt"/>
                <a:cs typeface="+mn-lt"/>
              </a:rPr>
              <a:t> is </a:t>
            </a:r>
            <a:r>
              <a:rPr lang="tr-TR" err="1">
                <a:ea typeface="+mn-lt"/>
                <a:cs typeface="+mn-lt"/>
              </a:rPr>
              <a:t>without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beginning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end</a:t>
            </a:r>
            <a:r>
              <a:rPr lang="tr-TR">
                <a:ea typeface="+mn-lt"/>
                <a:cs typeface="+mn-lt"/>
              </a:rPr>
              <a:t>. Human life is </a:t>
            </a:r>
            <a:r>
              <a:rPr lang="tr-TR" err="1">
                <a:ea typeface="+mn-lt"/>
                <a:cs typeface="+mn-lt"/>
              </a:rPr>
              <a:t>finite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limited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a </a:t>
            </a:r>
            <a:r>
              <a:rPr lang="tr-TR" err="1">
                <a:ea typeface="+mn-lt"/>
                <a:cs typeface="+mn-lt"/>
              </a:rPr>
              <a:t>certain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lifespan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marL="742950" lvl="1" indent="-285750" algn="l">
              <a:buFont typeface="Courier New"/>
              <a:buChar char="o"/>
            </a:pPr>
            <a:r>
              <a:rPr lang="tr-TR" b="1">
                <a:ea typeface="+mn-lt"/>
                <a:cs typeface="+mn-lt"/>
              </a:rPr>
              <a:t>As-</a:t>
            </a:r>
            <a:r>
              <a:rPr lang="tr-TR" b="1" err="1">
                <a:ea typeface="+mn-lt"/>
                <a:cs typeface="+mn-lt"/>
              </a:rPr>
              <a:t>Samad</a:t>
            </a:r>
            <a:r>
              <a:rPr lang="tr-TR" b="1">
                <a:ea typeface="+mn-lt"/>
                <a:cs typeface="+mn-lt"/>
              </a:rPr>
              <a:t> (</a:t>
            </a:r>
            <a:r>
              <a:rPr lang="tr-TR" b="1" err="1">
                <a:ea typeface="+mn-lt"/>
                <a:cs typeface="+mn-lt"/>
              </a:rPr>
              <a:t>The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Absolute</a:t>
            </a:r>
            <a:r>
              <a:rPr lang="tr-TR" b="1">
                <a:ea typeface="+mn-lt"/>
                <a:cs typeface="+mn-lt"/>
              </a:rPr>
              <a:t>)</a:t>
            </a:r>
            <a:r>
              <a:rPr lang="tr-TR">
                <a:ea typeface="+mn-lt"/>
                <a:cs typeface="+mn-lt"/>
              </a:rPr>
              <a:t>: Allah is self-</a:t>
            </a:r>
            <a:r>
              <a:rPr lang="tr-TR" err="1">
                <a:ea typeface="+mn-lt"/>
                <a:cs typeface="+mn-lt"/>
              </a:rPr>
              <a:t>sufficient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independent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needing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nothing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anyone</a:t>
            </a:r>
            <a:r>
              <a:rPr lang="tr-TR">
                <a:ea typeface="+mn-lt"/>
                <a:cs typeface="+mn-lt"/>
              </a:rPr>
              <a:t>. </a:t>
            </a:r>
            <a:r>
              <a:rPr lang="tr-TR" err="1">
                <a:ea typeface="+mn-lt"/>
                <a:cs typeface="+mn-lt"/>
              </a:rPr>
              <a:t>Humans</a:t>
            </a:r>
            <a:r>
              <a:rPr lang="tr-TR">
                <a:ea typeface="+mn-lt"/>
                <a:cs typeface="+mn-lt"/>
              </a:rPr>
              <a:t>, on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other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hand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dependent</a:t>
            </a:r>
            <a:r>
              <a:rPr lang="tr-TR">
                <a:ea typeface="+mn-lt"/>
                <a:cs typeface="+mn-lt"/>
              </a:rPr>
              <a:t> on Allah (cc)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each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other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various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needs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marL="457200" indent="-457200" algn="l">
              <a:buFont typeface="Arial" charset="2"/>
              <a:buChar char="•"/>
            </a:pPr>
            <a:endParaRPr lang="tr-TR"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7D639B5-CCAC-70B0-F9BC-54E573B756F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2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tr-TR" sz="1600" dirty="0">
                <a:ea typeface="+mn-lt"/>
                <a:cs typeface="+mn-lt"/>
                <a:hlinkClick r:id="rId2" action="ppaction://hlinksldjump"/>
              </a:rPr>
              <a:t>Origin of iron</a:t>
            </a:r>
            <a:endParaRPr lang="tr-TR" sz="1600" dirty="0"/>
          </a:p>
          <a:p>
            <a:pPr marL="457200" indent="-457200" algn="l">
              <a:buAutoNum type="arabicPeriod"/>
            </a:pPr>
            <a:r>
              <a:rPr lang="tr-TR" sz="1600" dirty="0">
                <a:ea typeface="+mn-lt"/>
                <a:cs typeface="+mn-lt"/>
                <a:hlinkClick r:id="rId3" action="ppaction://hlinksldjump"/>
              </a:rPr>
              <a:t>Expansion of univers </a:t>
            </a:r>
            <a:endParaRPr lang="tr-TR" sz="1600" dirty="0">
              <a:solidFill>
                <a:srgbClr val="000000"/>
              </a:solidFill>
            </a:endParaRPr>
          </a:p>
          <a:p>
            <a:pPr marL="342900" indent="-342900" algn="l">
              <a:buAutoNum type="arabicPeriod"/>
            </a:pPr>
            <a:r>
              <a:rPr lang="tr-TR" sz="1600" dirty="0"/>
              <a:t>  </a:t>
            </a:r>
            <a:r>
              <a:rPr lang="tr-TR" sz="1600" dirty="0">
                <a:hlinkClick r:id="rId4" action="ppaction://hlinksldjump"/>
              </a:rPr>
              <a:t>Plate Tectonics</a:t>
            </a:r>
            <a:endParaRPr lang="tr-TR" sz="1600" dirty="0"/>
          </a:p>
          <a:p>
            <a:pPr marL="342900" indent="-342900" algn="l">
              <a:buAutoNum type="arabicPeriod"/>
            </a:pPr>
            <a:r>
              <a:rPr lang="tr-TR" sz="1600" dirty="0"/>
              <a:t>  </a:t>
            </a:r>
            <a:r>
              <a:rPr lang="tr-TR" sz="1600" dirty="0">
                <a:hlinkClick r:id="rId5" action="ppaction://hlinksldjump"/>
              </a:rPr>
              <a:t>Pulsar Stars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sz="1600" dirty="0">
                <a:hlinkClick r:id="rId6" action="ppaction://hlinksldjump"/>
              </a:rPr>
              <a:t>Human development &amp; embryology</a:t>
            </a:r>
            <a:endParaRPr lang="tr-TR" sz="1600" dirty="0">
              <a:solidFill>
                <a:srgbClr val="000000"/>
              </a:solidFill>
            </a:endParaRPr>
          </a:p>
          <a:p>
            <a:pPr marL="457200" indent="-457200" algn="l">
              <a:buAutoNum type="arabicPeriod"/>
            </a:pPr>
            <a:r>
              <a:rPr lang="tr-TR" sz="1600" dirty="0">
                <a:hlinkClick r:id="rId7" action="ppaction://hlinksldjump"/>
              </a:rPr>
              <a:t>Rome war </a:t>
            </a:r>
            <a:endParaRPr lang="tr-TR" sz="1600" dirty="0"/>
          </a:p>
          <a:p>
            <a:pPr marL="457200" indent="-457200" algn="l">
              <a:buAutoNum type="arabicPeriod"/>
            </a:pPr>
            <a:r>
              <a:rPr lang="tr-TR" sz="1600" dirty="0">
                <a:hlinkClick r:id="rId8" action="ppaction://hlinksldjump"/>
              </a:rPr>
              <a:t>Pyramids </a:t>
            </a:r>
            <a:endParaRPr lang="tr-TR" sz="1600" dirty="0"/>
          </a:p>
          <a:p>
            <a:pPr marL="457200" indent="-457200" algn="l">
              <a:buAutoNum type="arabicPeriod"/>
            </a:pPr>
            <a:r>
              <a:rPr lang="tr-TR" sz="1600" dirty="0">
                <a:hlinkClick r:id="rId9" action="ppaction://hlinksldjump"/>
              </a:rPr>
              <a:t>Astronauts trainings before going in space</a:t>
            </a:r>
            <a:endParaRPr lang="tr-TR" sz="1600" dirty="0"/>
          </a:p>
          <a:p>
            <a:pPr marL="457200" indent="-457200" algn="l">
              <a:buAutoNum type="arabicPeriod"/>
            </a:pPr>
            <a:r>
              <a:rPr lang="tr-TR" sz="1600" dirty="0">
                <a:hlinkClick r:id="rId10" action="ppaction://hlinksldjump"/>
              </a:rPr>
              <a:t>Female worker honey bees</a:t>
            </a:r>
            <a:endParaRPr lang="tr-TR" sz="1600" dirty="0"/>
          </a:p>
          <a:p>
            <a:pPr marL="457200" indent="-457200" algn="l">
              <a:buAutoNum type="arabicPeriod"/>
            </a:pPr>
            <a:r>
              <a:rPr lang="tr-TR" sz="1600" dirty="0">
                <a:ea typeface="+mn-lt"/>
                <a:cs typeface="+mn-lt"/>
                <a:hlinkClick r:id="rId11" action="ppaction://hlinksldjump"/>
              </a:rPr>
              <a:t>Living beings contain a significant amount of water</a:t>
            </a:r>
            <a:endParaRPr lang="tr-TR" sz="1600" dirty="0"/>
          </a:p>
          <a:p>
            <a:pPr marL="457200" indent="-457200" algn="l">
              <a:buAutoNum type="arabicPeriod"/>
            </a:pPr>
            <a:endParaRPr lang="tr-TR" sz="1600" dirty="0"/>
          </a:p>
          <a:p>
            <a:pPr marL="457200" indent="-457200" algn="l">
              <a:buAutoNum type="arabicPeriod"/>
            </a:pPr>
            <a:endParaRPr lang="tr-TR" sz="2000" dirty="0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Islam and science: the truth about this unexplored relationship - Global  Village Space">
            <a:extLst>
              <a:ext uri="{FF2B5EF4-FFF2-40B4-BE49-F238E27FC236}">
                <a16:creationId xmlns:a16="http://schemas.microsoft.com/office/drawing/2014/main" id="{7AD209E2-879F-4041-8E8D-C67A8BBDE2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6260" y="1298598"/>
            <a:ext cx="3558012" cy="19747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100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2000" err="1"/>
              <a:t>Origin</a:t>
            </a:r>
            <a:r>
              <a:rPr lang="tr-TR" sz="2000"/>
              <a:t> of </a:t>
            </a:r>
            <a:r>
              <a:rPr lang="tr-TR" sz="2000" err="1"/>
              <a:t>iron</a:t>
            </a:r>
            <a:r>
              <a:rPr lang="tr-TR" sz="2000"/>
              <a:t> </a:t>
            </a:r>
          </a:p>
          <a:p>
            <a:pPr marL="457200" indent="-457200" algn="l">
              <a:buAutoNum type="arabicPeriod"/>
            </a:pPr>
            <a:r>
              <a:rPr lang="tr-TR" err="1">
                <a:ea typeface="+mn-lt"/>
                <a:cs typeface="+mn-lt"/>
              </a:rPr>
              <a:t>In</a:t>
            </a:r>
            <a:r>
              <a:rPr lang="tr-TR">
                <a:ea typeface="+mn-lt"/>
                <a:cs typeface="+mn-lt"/>
              </a:rPr>
              <a:t> 1856, Lord Kelvin</a:t>
            </a:r>
            <a:r>
              <a:rPr lang="tr-TR" sz="2100">
                <a:solidFill>
                  <a:srgbClr val="EEF0FF"/>
                </a:solidFill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presented</a:t>
            </a:r>
            <a:r>
              <a:rPr lang="tr-TR">
                <a:ea typeface="+mn-lt"/>
                <a:cs typeface="+mn-lt"/>
              </a:rPr>
              <a:t> a </a:t>
            </a:r>
            <a:r>
              <a:rPr lang="tr-TR" err="1">
                <a:ea typeface="+mn-lt"/>
                <a:cs typeface="+mn-lt"/>
              </a:rPr>
              <a:t>paper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Royal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Society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London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suggesting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that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meteorites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were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source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iron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found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ancient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artifacts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tr-TR" err="1">
                <a:ea typeface="+mn-lt"/>
                <a:cs typeface="+mn-lt"/>
              </a:rPr>
              <a:t>Qur'an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Surah</a:t>
            </a:r>
            <a:r>
              <a:rPr lang="tr-TR">
                <a:ea typeface="+mn-lt"/>
                <a:cs typeface="+mn-lt"/>
              </a:rPr>
              <a:t> Al-</a:t>
            </a:r>
            <a:r>
              <a:rPr lang="tr-TR" err="1">
                <a:ea typeface="+mn-lt"/>
                <a:cs typeface="+mn-lt"/>
              </a:rPr>
              <a:t>Hadid</a:t>
            </a:r>
            <a:r>
              <a:rPr lang="tr-TR">
                <a:ea typeface="+mn-lt"/>
                <a:cs typeface="+mn-lt"/>
              </a:rPr>
              <a:t> (57:25)</a:t>
            </a:r>
          </a:p>
          <a:p>
            <a:pPr algn="l"/>
            <a:r>
              <a:rPr lang="tr-TR">
                <a:ea typeface="+mn-lt"/>
                <a:cs typeface="+mn-lt"/>
              </a:rPr>
              <a:t>“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u="sng">
                <a:ea typeface="+mn-lt"/>
                <a:cs typeface="+mn-lt"/>
              </a:rPr>
              <a:t>sent </a:t>
            </a:r>
            <a:r>
              <a:rPr lang="tr-TR" u="sng" err="1">
                <a:ea typeface="+mn-lt"/>
                <a:cs typeface="+mn-lt"/>
              </a:rPr>
              <a:t>down</a:t>
            </a:r>
            <a:r>
              <a:rPr lang="tr-TR" u="sng">
                <a:ea typeface="+mn-lt"/>
                <a:cs typeface="+mn-lt"/>
              </a:rPr>
              <a:t> </a:t>
            </a:r>
            <a:r>
              <a:rPr lang="tr-TR" u="sng" err="1">
                <a:ea typeface="+mn-lt"/>
                <a:cs typeface="+mn-lt"/>
              </a:rPr>
              <a:t>iron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wherein</a:t>
            </a:r>
            <a:r>
              <a:rPr lang="tr-TR">
                <a:ea typeface="+mn-lt"/>
                <a:cs typeface="+mn-lt"/>
              </a:rPr>
              <a:t> is </a:t>
            </a:r>
            <a:r>
              <a:rPr lang="tr-TR" err="1">
                <a:ea typeface="+mn-lt"/>
                <a:cs typeface="+mn-lt"/>
              </a:rPr>
              <a:t>great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military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might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benefits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people</a:t>
            </a:r>
            <a:r>
              <a:rPr lang="tr-TR">
                <a:ea typeface="+mn-lt"/>
                <a:cs typeface="+mn-lt"/>
              </a:rPr>
              <a:t>.”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kutusu 4">
            <a:extLst>
              <a:ext uri="{FF2B5EF4-FFF2-40B4-BE49-F238E27FC236}">
                <a16:creationId xmlns:a16="http://schemas.microsoft.com/office/drawing/2014/main" id="{64EB1D3D-4734-350B-BB64-61B3249E6460}"/>
              </a:ext>
            </a:extLst>
          </p:cNvPr>
          <p:cNvSpPr txBox="1"/>
          <p:nvPr/>
        </p:nvSpPr>
        <p:spPr>
          <a:xfrm>
            <a:off x="6365490" y="4684166"/>
            <a:ext cx="3244159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100">
                <a:ea typeface="+mn-lt"/>
                <a:cs typeface="+mn-lt"/>
                <a:hlinkClick r:id="rId2"/>
              </a:rPr>
              <a:t>https://www.sciencing.com/origin-iron-5371252/#:~:text=By%20scientific%20standards%2C%20the%20origin,atom%20a%20star%20can%20produce</a:t>
            </a:r>
            <a:r>
              <a:rPr lang="tr-TR" sz="1100">
                <a:ea typeface="+mn-lt"/>
                <a:cs typeface="+mn-lt"/>
              </a:rPr>
              <a:t>.</a:t>
            </a:r>
          </a:p>
          <a:p>
            <a:endParaRPr lang="tr-TR" sz="1100"/>
          </a:p>
          <a:p>
            <a:r>
              <a:rPr lang="tr-TR" sz="1100">
                <a:ea typeface="+mn-lt"/>
                <a:cs typeface="+mn-lt"/>
                <a:hlinkClick r:id="rId3"/>
              </a:rPr>
              <a:t>https://www.atlasobscura.com/articles/before-iron-age-most-iron-came-from-space-meteorite-egyptian-bronze</a:t>
            </a:r>
          </a:p>
          <a:p>
            <a:endParaRPr lang="tr-TR"/>
          </a:p>
        </p:txBody>
      </p:sp>
      <p:pic>
        <p:nvPicPr>
          <p:cNvPr id="6" name="Resim 5" descr="Ancient supernovae showered radioactive iron on our planet, say astronomers  - CSMonitor.com">
            <a:extLst>
              <a:ext uri="{FF2B5EF4-FFF2-40B4-BE49-F238E27FC236}">
                <a16:creationId xmlns:a16="http://schemas.microsoft.com/office/drawing/2014/main" id="{D81E3BF1-DD39-DA9F-9DD7-346BEEBE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32" r="-189" b="7649"/>
          <a:stretch/>
        </p:blipFill>
        <p:spPr>
          <a:xfrm>
            <a:off x="1454195" y="3360370"/>
            <a:ext cx="5114032" cy="29542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4641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ea typeface="+mj-lt"/>
                <a:cs typeface="+mj-lt"/>
              </a:rPr>
              <a:t>Table</a:t>
            </a:r>
            <a:r>
              <a:rPr lang="tr-TR" sz="4000">
                <a:ea typeface="+mj-lt"/>
                <a:cs typeface="+mj-lt"/>
              </a:rPr>
              <a:t> of </a:t>
            </a:r>
            <a:r>
              <a:rPr lang="tr-TR" sz="4000" err="1">
                <a:ea typeface="+mj-lt"/>
                <a:cs typeface="+mj-lt"/>
              </a:rPr>
              <a:t>Contents</a:t>
            </a:r>
            <a:endParaRPr lang="tr-TR" sz="400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4866" y="1158114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tr-TR" dirty="0">
                <a:hlinkClick r:id="rId2" action="ppaction://hlinksldjump"/>
              </a:rPr>
              <a:t>Intro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3" action="ppaction://hlinksldjump"/>
              </a:rPr>
              <a:t>Some questions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4" action="ppaction://hlinksldjump"/>
              </a:rPr>
              <a:t>Religions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5" action="ppaction://hlinksldjump"/>
              </a:rPr>
              <a:t>Books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6" action="ppaction://hlinksldjump"/>
              </a:rPr>
              <a:t>Prophets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7" action="ppaction://hlinksldjump"/>
              </a:rPr>
              <a:t>God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8" action="ppaction://hlinksldjump"/>
              </a:rPr>
              <a:t>Science in Islam</a:t>
            </a:r>
            <a:endParaRPr lang="tr-TR" dirty="0">
              <a:solidFill>
                <a:srgbClr val="FFFFFF"/>
              </a:solidFill>
            </a:endParaRPr>
          </a:p>
          <a:p>
            <a:pPr marL="457200" indent="-457200" algn="l">
              <a:buAutoNum type="arabicPeriod"/>
            </a:pPr>
            <a:r>
              <a:rPr lang="tr-TR" dirty="0">
                <a:hlinkClick r:id="rId9" action="ppaction://hlinksldjump"/>
              </a:rPr>
              <a:t>Facts</a:t>
            </a:r>
            <a:endParaRPr lang="tr-TR" dirty="0"/>
          </a:p>
          <a:p>
            <a:pPr marL="457200" indent="-457200" algn="l">
              <a:buAutoNum type="arabicPeriod"/>
            </a:pPr>
            <a:r>
              <a:rPr lang="tr-TR" dirty="0">
                <a:hlinkClick r:id="rId10" action="ppaction://hlinksldjump"/>
              </a:rPr>
              <a:t>FAQ</a:t>
            </a:r>
            <a:endParaRPr lang="tr-TR" dirty="0"/>
          </a:p>
          <a:p>
            <a:pPr marL="457200" indent="-457200" algn="l"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38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2000"/>
              <a:t>Expansion of </a:t>
            </a:r>
            <a:r>
              <a:rPr lang="tr-TR" sz="2000" err="1"/>
              <a:t>univers</a:t>
            </a:r>
          </a:p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In</a:t>
            </a:r>
            <a:r>
              <a:rPr lang="tr-TR" sz="1400">
                <a:ea typeface="+mn-lt"/>
                <a:cs typeface="+mn-lt"/>
              </a:rPr>
              <a:t> 1924, </a:t>
            </a:r>
            <a:r>
              <a:rPr lang="tr-TR" sz="1400" err="1">
                <a:ea typeface="+mn-lt"/>
                <a:cs typeface="+mn-lt"/>
              </a:rPr>
              <a:t>Knut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Lundmark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observed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galaxies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visible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from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Milky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Way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were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all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moving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away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from</a:t>
            </a:r>
            <a:r>
              <a:rPr lang="tr-TR" sz="1400">
                <a:ea typeface="+mn-lt"/>
                <a:cs typeface="+mn-lt"/>
              </a:rPr>
              <a:t> us, </a:t>
            </a:r>
            <a:r>
              <a:rPr lang="tr-TR" sz="1400" err="1">
                <a:ea typeface="+mn-lt"/>
                <a:cs typeface="+mn-lt"/>
              </a:rPr>
              <a:t>revealing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very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expansion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universe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itself</a:t>
            </a:r>
            <a:endParaRPr lang="tr-TR" sz="1400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tr-TR" err="1">
                <a:ea typeface="+mn-lt"/>
                <a:cs typeface="+mn-lt"/>
              </a:rPr>
              <a:t>Qur'an</a:t>
            </a:r>
            <a:r>
              <a:rPr lang="tr-TR">
                <a:ea typeface="+mn-lt"/>
                <a:cs typeface="+mn-lt"/>
              </a:rPr>
              <a:t>: </a:t>
            </a:r>
            <a:r>
              <a:rPr lang="tr-TR" err="1">
                <a:ea typeface="+mn-lt"/>
                <a:cs typeface="+mn-lt"/>
              </a:rPr>
              <a:t>Surah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Adh-Dhariyat</a:t>
            </a:r>
            <a:r>
              <a:rPr lang="tr-TR">
                <a:ea typeface="+mn-lt"/>
                <a:cs typeface="+mn-lt"/>
              </a:rPr>
              <a:t> (51:47)</a:t>
            </a:r>
          </a:p>
          <a:p>
            <a:pPr algn="l"/>
            <a:r>
              <a:rPr lang="tr-TR" sz="1400">
                <a:ea typeface="+mn-lt"/>
                <a:cs typeface="+mn-lt"/>
              </a:rPr>
              <a:t>“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heaven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We</a:t>
            </a:r>
            <a:r>
              <a:rPr lang="tr-TR" sz="1400" u="sng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constructed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with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strength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indeed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We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>
                <a:ea typeface="+mn-lt"/>
                <a:cs typeface="+mn-lt"/>
              </a:rPr>
              <a:t>[</a:t>
            </a:r>
            <a:r>
              <a:rPr lang="tr-TR" sz="1400" u="sng" err="1">
                <a:ea typeface="+mn-lt"/>
                <a:cs typeface="+mn-lt"/>
              </a:rPr>
              <a:t>its</a:t>
            </a:r>
            <a:r>
              <a:rPr lang="tr-TR" sz="1400" u="sng">
                <a:ea typeface="+mn-lt"/>
                <a:cs typeface="+mn-lt"/>
              </a:rPr>
              <a:t>] </a:t>
            </a:r>
            <a:r>
              <a:rPr lang="tr-TR" sz="1400" u="sng" err="1">
                <a:ea typeface="+mn-lt"/>
                <a:cs typeface="+mn-lt"/>
              </a:rPr>
              <a:t>expander</a:t>
            </a:r>
            <a:r>
              <a:rPr lang="tr-TR" sz="1400">
                <a:ea typeface="+mn-lt"/>
                <a:cs typeface="+mn-lt"/>
              </a:rPr>
              <a:t>.”</a:t>
            </a:r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kutusu 4">
            <a:extLst>
              <a:ext uri="{FF2B5EF4-FFF2-40B4-BE49-F238E27FC236}">
                <a16:creationId xmlns:a16="http://schemas.microsoft.com/office/drawing/2014/main" id="{64EB1D3D-4734-350B-BB64-61B3249E6460}"/>
              </a:ext>
            </a:extLst>
          </p:cNvPr>
          <p:cNvSpPr txBox="1"/>
          <p:nvPr/>
        </p:nvSpPr>
        <p:spPr>
          <a:xfrm>
            <a:off x="6094225" y="5278525"/>
            <a:ext cx="6390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livescience.com </a:t>
            </a:r>
          </a:p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en.wikipedia.org </a:t>
            </a:r>
          </a:p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jpl.nasa.gov </a:t>
            </a:r>
          </a:p>
          <a:p>
            <a:pPr marL="285750" indent="-285750">
              <a:buFont typeface="Arial"/>
              <a:buChar char="•"/>
            </a:pPr>
            <a:r>
              <a:rPr lang="tr-TR" sz="1200">
                <a:ea typeface="+mn-lt"/>
                <a:cs typeface="+mn-lt"/>
              </a:rPr>
              <a:t>cas.sdss.org</a:t>
            </a:r>
            <a:endParaRPr lang="tr-TR" sz="1400"/>
          </a:p>
        </p:txBody>
      </p:sp>
      <p:pic>
        <p:nvPicPr>
          <p:cNvPr id="4" name="Resim 3" descr="How Is The Universe Accelerating If The Expansion Rate Is Dropping?">
            <a:extLst>
              <a:ext uri="{FF2B5EF4-FFF2-40B4-BE49-F238E27FC236}">
                <a16:creationId xmlns:a16="http://schemas.microsoft.com/office/drawing/2014/main" id="{F2D6AC40-E45F-1867-BA6F-F3365EF4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5" y="3586501"/>
            <a:ext cx="4078585" cy="2838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089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2000" err="1"/>
              <a:t>Plate</a:t>
            </a:r>
            <a:r>
              <a:rPr lang="tr-TR" sz="2000"/>
              <a:t> </a:t>
            </a:r>
            <a:r>
              <a:rPr lang="tr-TR" sz="2000" err="1"/>
              <a:t>Tectonics</a:t>
            </a:r>
            <a:r>
              <a:rPr lang="tr-TR" sz="2000"/>
              <a:t>:</a:t>
            </a:r>
          </a:p>
          <a:p>
            <a:pPr marL="457200" indent="-4572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Plate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Tectonics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theory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plate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tectonics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was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developed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supported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numerous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scientists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organizations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over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years</a:t>
            </a:r>
            <a:r>
              <a:rPr lang="tr-TR" sz="1400">
                <a:ea typeface="+mn-lt"/>
                <a:cs typeface="+mn-lt"/>
              </a:rPr>
              <a:t>. </a:t>
            </a:r>
            <a:r>
              <a:rPr lang="tr-TR" sz="1400" err="1">
                <a:ea typeface="+mn-lt"/>
                <a:cs typeface="+mn-lt"/>
              </a:rPr>
              <a:t>Key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contributors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include</a:t>
            </a:r>
            <a:r>
              <a:rPr lang="tr-TR" sz="1400">
                <a:ea typeface="+mn-lt"/>
                <a:cs typeface="+mn-lt"/>
              </a:rPr>
              <a:t>:</a:t>
            </a: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Alfred </a:t>
            </a:r>
            <a:r>
              <a:rPr lang="tr-TR" sz="1200" err="1">
                <a:ea typeface="+mn-lt"/>
                <a:cs typeface="+mn-lt"/>
              </a:rPr>
              <a:t>Wegener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Proposed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theory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continental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drift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b="1">
                <a:ea typeface="+mn-lt"/>
                <a:cs typeface="+mn-lt"/>
              </a:rPr>
              <a:t>1912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Harry </a:t>
            </a:r>
            <a:r>
              <a:rPr lang="tr-TR" sz="1200" err="1">
                <a:ea typeface="+mn-lt"/>
                <a:cs typeface="+mn-lt"/>
              </a:rPr>
              <a:t>Hess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Proposed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seafloor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spreading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hypothesis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b="1">
                <a:ea typeface="+mn-lt"/>
                <a:cs typeface="+mn-lt"/>
              </a:rPr>
              <a:t>1960s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US </a:t>
            </a:r>
            <a:r>
              <a:rPr lang="tr-TR" sz="1200" err="1">
                <a:ea typeface="+mn-lt"/>
                <a:cs typeface="+mn-lt"/>
              </a:rPr>
              <a:t>Geological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Survey</a:t>
            </a:r>
            <a:r>
              <a:rPr lang="tr-TR" sz="1200">
                <a:ea typeface="+mn-lt"/>
                <a:cs typeface="+mn-lt"/>
              </a:rPr>
              <a:t> (USGS): </a:t>
            </a:r>
            <a:r>
              <a:rPr lang="tr-TR" sz="1200" err="1">
                <a:ea typeface="+mn-lt"/>
                <a:cs typeface="+mn-lt"/>
              </a:rPr>
              <a:t>Provided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extensive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research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data </a:t>
            </a:r>
            <a:r>
              <a:rPr lang="tr-TR" sz="1200" err="1">
                <a:ea typeface="+mn-lt"/>
                <a:cs typeface="+mn-lt"/>
              </a:rPr>
              <a:t>supporting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plate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tectonics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Harvard </a:t>
            </a:r>
            <a:r>
              <a:rPr lang="tr-TR" sz="1200" err="1">
                <a:ea typeface="+mn-lt"/>
                <a:cs typeface="+mn-lt"/>
              </a:rPr>
              <a:t>University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Researchers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provided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stronger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proof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plate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tectonics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billions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years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ago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457200" indent="-4572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In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Surah</a:t>
            </a:r>
            <a:r>
              <a:rPr lang="tr-TR" sz="1400" b="1">
                <a:ea typeface="+mn-lt"/>
                <a:cs typeface="+mn-lt"/>
              </a:rPr>
              <a:t> Al-</a:t>
            </a:r>
            <a:r>
              <a:rPr lang="tr-TR" sz="1400" b="1" err="1">
                <a:ea typeface="+mn-lt"/>
                <a:cs typeface="+mn-lt"/>
              </a:rPr>
              <a:t>Naml</a:t>
            </a:r>
            <a:r>
              <a:rPr lang="tr-TR" sz="1400" b="1">
                <a:ea typeface="+mn-lt"/>
                <a:cs typeface="+mn-lt"/>
              </a:rPr>
              <a:t> (27:88):</a:t>
            </a:r>
            <a:br>
              <a:rPr lang="tr-TR" sz="1200">
                <a:solidFill>
                  <a:srgbClr val="111111"/>
                </a:solidFill>
                <a:ea typeface="+mn-lt"/>
                <a:cs typeface="+mn-lt"/>
              </a:rPr>
            </a:br>
            <a:r>
              <a:rPr lang="tr-TR" sz="1200" i="1">
                <a:ea typeface="+mn-lt"/>
                <a:cs typeface="+mn-lt"/>
              </a:rPr>
              <a:t>  "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you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will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see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mountains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think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them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solid</a:t>
            </a:r>
            <a:r>
              <a:rPr lang="tr-TR" sz="1200" i="1">
                <a:ea typeface="+mn-lt"/>
                <a:cs typeface="+mn-lt"/>
              </a:rPr>
              <a:t>, but they </a:t>
            </a:r>
            <a:r>
              <a:rPr lang="tr-TR" sz="1200" i="1" err="1">
                <a:ea typeface="+mn-lt"/>
                <a:cs typeface="+mn-lt"/>
              </a:rPr>
              <a:t>shall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pass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away</a:t>
            </a:r>
            <a:r>
              <a:rPr lang="tr-TR" sz="1200" i="1">
                <a:ea typeface="+mn-lt"/>
                <a:cs typeface="+mn-lt"/>
              </a:rPr>
              <a:t> as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passing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away</a:t>
            </a:r>
            <a:r>
              <a:rPr lang="tr-TR" sz="1200" i="1">
                <a:ea typeface="+mn-lt"/>
                <a:cs typeface="+mn-lt"/>
              </a:rPr>
              <a:t> of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clouds</a:t>
            </a:r>
            <a:r>
              <a:rPr lang="tr-TR" sz="1200" i="1">
                <a:ea typeface="+mn-lt"/>
                <a:cs typeface="+mn-lt"/>
              </a:rPr>
              <a:t>.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Work</a:t>
            </a:r>
            <a:r>
              <a:rPr lang="tr-TR" sz="1200" i="1">
                <a:ea typeface="+mn-lt"/>
                <a:cs typeface="+mn-lt"/>
              </a:rPr>
              <a:t> of Allah, </a:t>
            </a:r>
            <a:r>
              <a:rPr lang="tr-TR" sz="1200" i="1" err="1">
                <a:ea typeface="+mn-lt"/>
                <a:cs typeface="+mn-lt"/>
              </a:rPr>
              <a:t>Who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perfected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all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things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i="1" err="1">
                <a:ea typeface="+mn-lt"/>
                <a:cs typeface="+mn-lt"/>
              </a:rPr>
              <a:t>verily</a:t>
            </a:r>
            <a:r>
              <a:rPr lang="tr-TR" sz="1200" i="1">
                <a:ea typeface="+mn-lt"/>
                <a:cs typeface="+mn-lt"/>
              </a:rPr>
              <a:t>! He is </a:t>
            </a:r>
            <a:r>
              <a:rPr lang="tr-TR" sz="1200" i="1" err="1">
                <a:ea typeface="+mn-lt"/>
                <a:cs typeface="+mn-lt"/>
              </a:rPr>
              <a:t>Well-Acquainted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with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what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you</a:t>
            </a:r>
            <a:r>
              <a:rPr lang="tr-TR" sz="1200" i="1">
                <a:ea typeface="+mn-lt"/>
                <a:cs typeface="+mn-lt"/>
              </a:rPr>
              <a:t> do."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kutusu 4">
            <a:extLst>
              <a:ext uri="{FF2B5EF4-FFF2-40B4-BE49-F238E27FC236}">
                <a16:creationId xmlns:a16="http://schemas.microsoft.com/office/drawing/2014/main" id="{64EB1D3D-4734-350B-BB64-61B3249E6460}"/>
              </a:ext>
            </a:extLst>
          </p:cNvPr>
          <p:cNvSpPr txBox="1"/>
          <p:nvPr/>
        </p:nvSpPr>
        <p:spPr>
          <a:xfrm>
            <a:off x="6676931" y="5009584"/>
            <a:ext cx="387563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tx1">
                    <a:tint val="75000"/>
                  </a:schemeClr>
                </a:solidFill>
                <a:ea typeface="+mn-lt"/>
                <a:cs typeface="+mn-lt"/>
              </a:rPr>
              <a:t>Sources</a:t>
            </a:r>
            <a:r>
              <a:rPr lang="tr-TR" sz="1200">
                <a:solidFill>
                  <a:schemeClr val="tx1">
                    <a:tint val="75000"/>
                  </a:schemeClr>
                </a:solidFill>
                <a:ea typeface="+mn-lt"/>
                <a:cs typeface="+mn-lt"/>
              </a:rPr>
              <a:t>:   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200">
                <a:solidFill>
                  <a:schemeClr val="tx1">
                    <a:tint val="75000"/>
                  </a:schemeClr>
                </a:solidFill>
                <a:ea typeface="+mn-lt"/>
                <a:cs typeface="+mn-lt"/>
                <a:hlinkClick r:id="rId2"/>
              </a:rPr>
              <a:t>https://education. nationalgeographic.org/ resource/continental-drift/ </a:t>
            </a:r>
          </a:p>
          <a:p>
            <a:pPr marL="285750" indent="-285750">
              <a:buFont typeface="Arial"/>
              <a:buChar char="•"/>
            </a:pPr>
            <a:r>
              <a:rPr lang="tr-TR" sz="1200">
                <a:solidFill>
                  <a:schemeClr val="tx1">
                    <a:tint val="75000"/>
                  </a:schemeClr>
                </a:solidFill>
                <a:ea typeface="+mn-lt"/>
                <a:cs typeface="+mn-lt"/>
                <a:hlinkClick r:id="rId3"/>
              </a:rPr>
              <a:t>https://www.geolsoc.org.uk/ Plate-Tectonics/ Chap1-Pioneers-of -Plate-Tectonics/ Alfred-Wegener</a:t>
            </a:r>
            <a:endParaRPr lang="tr-TR" sz="1200">
              <a:solidFill>
                <a:schemeClr val="tx1">
                  <a:tint val="75000"/>
                </a:schemeClr>
              </a:solidFill>
              <a:ea typeface="+mn-lt"/>
              <a:cs typeface="+mn-lt"/>
            </a:endParaRPr>
          </a:p>
          <a:p>
            <a:endParaRPr lang="tr-TR" sz="1200">
              <a:solidFill>
                <a:schemeClr val="tx1">
                  <a:tint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Resim 3" descr="Earliest geochemical evidence of plate tectonics found in  3.8-billion-year-old crystal">
            <a:extLst>
              <a:ext uri="{FF2B5EF4-FFF2-40B4-BE49-F238E27FC236}">
                <a16:creationId xmlns:a16="http://schemas.microsoft.com/office/drawing/2014/main" id="{9CC969FB-5524-3A6C-171E-5233E380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33" y="4288312"/>
            <a:ext cx="4123265" cy="2277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48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157729"/>
            <a:ext cx="9156915" cy="390301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tr-TR" sz="2000" err="1"/>
              <a:t>Pulsar</a:t>
            </a:r>
            <a:r>
              <a:rPr lang="tr-TR" sz="2000"/>
              <a:t> Stars:</a:t>
            </a:r>
          </a:p>
          <a:p>
            <a:pPr marL="457200" indent="-4572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Pulsar</a:t>
            </a:r>
            <a:r>
              <a:rPr lang="tr-TR" sz="1400" b="1">
                <a:ea typeface="+mn-lt"/>
                <a:cs typeface="+mn-lt"/>
              </a:rPr>
              <a:t> Stars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discovery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study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pulsar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stars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have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been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significantly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contributed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:</a:t>
            </a: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 err="1">
                <a:ea typeface="+mn-lt"/>
                <a:cs typeface="+mn-lt"/>
              </a:rPr>
              <a:t>Jocelyn</a:t>
            </a:r>
            <a:r>
              <a:rPr lang="tr-TR" sz="1200">
                <a:ea typeface="+mn-lt"/>
                <a:cs typeface="+mn-lt"/>
              </a:rPr>
              <a:t> Bell </a:t>
            </a:r>
            <a:r>
              <a:rPr lang="tr-TR" sz="1200" err="1">
                <a:ea typeface="+mn-lt"/>
                <a:cs typeface="+mn-lt"/>
              </a:rPr>
              <a:t>Burnell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Antony </a:t>
            </a:r>
            <a:r>
              <a:rPr lang="tr-TR" sz="1200" err="1">
                <a:ea typeface="+mn-lt"/>
                <a:cs typeface="+mn-lt"/>
              </a:rPr>
              <a:t>Hewish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Discovered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first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pulsar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b="1">
                <a:ea typeface="+mn-lt"/>
                <a:cs typeface="+mn-lt"/>
              </a:rPr>
              <a:t>1967</a:t>
            </a:r>
            <a:r>
              <a:rPr lang="tr-TR" sz="1200">
                <a:ea typeface="+mn-lt"/>
                <a:cs typeface="+mn-lt"/>
              </a:rPr>
              <a:t>.</a:t>
            </a: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Russell Alan </a:t>
            </a:r>
            <a:r>
              <a:rPr lang="tr-TR" sz="1200" err="1">
                <a:ea typeface="+mn-lt"/>
                <a:cs typeface="+mn-lt"/>
              </a:rPr>
              <a:t>Hulse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Joseph </a:t>
            </a:r>
            <a:r>
              <a:rPr lang="tr-TR" sz="1200" err="1">
                <a:ea typeface="+mn-lt"/>
                <a:cs typeface="+mn-lt"/>
              </a:rPr>
              <a:t>Hooton</a:t>
            </a:r>
            <a:r>
              <a:rPr lang="tr-TR" sz="1200">
                <a:ea typeface="+mn-lt"/>
                <a:cs typeface="+mn-lt"/>
              </a:rPr>
              <a:t> Taylor </a:t>
            </a:r>
            <a:r>
              <a:rPr lang="tr-TR" sz="1200" err="1">
                <a:ea typeface="+mn-lt"/>
                <a:cs typeface="+mn-lt"/>
              </a:rPr>
              <a:t>Jr</a:t>
            </a:r>
            <a:r>
              <a:rPr lang="tr-TR" sz="1200">
                <a:ea typeface="+mn-lt"/>
                <a:cs typeface="+mn-lt"/>
              </a:rPr>
              <a:t>.: </a:t>
            </a:r>
            <a:r>
              <a:rPr lang="tr-TR" sz="1200" err="1">
                <a:ea typeface="+mn-lt"/>
                <a:cs typeface="+mn-lt"/>
              </a:rPr>
              <a:t>Discovered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Hulse</a:t>
            </a:r>
            <a:r>
              <a:rPr lang="tr-TR" sz="1200">
                <a:ea typeface="+mn-lt"/>
                <a:cs typeface="+mn-lt"/>
              </a:rPr>
              <a:t>-Taylor </a:t>
            </a:r>
            <a:r>
              <a:rPr lang="tr-TR" sz="1200" err="1">
                <a:ea typeface="+mn-lt"/>
                <a:cs typeface="+mn-lt"/>
              </a:rPr>
              <a:t>binary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pulsar</a:t>
            </a:r>
            <a:r>
              <a:rPr lang="tr-TR" sz="1200">
                <a:ea typeface="+mn-lt"/>
                <a:cs typeface="+mn-lt"/>
              </a:rPr>
              <a:t> in 1974, </a:t>
            </a:r>
            <a:r>
              <a:rPr lang="tr-TR" sz="1200" err="1">
                <a:ea typeface="+mn-lt"/>
                <a:cs typeface="+mn-lt"/>
              </a:rPr>
              <a:t>which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provided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evidence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gravitational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waves</a:t>
            </a:r>
            <a:r>
              <a:rPr lang="tr-TR" sz="1200">
                <a:ea typeface="+mn-lt"/>
                <a:cs typeface="+mn-lt"/>
              </a:rPr>
              <a:t>.</a:t>
            </a: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NASA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ESA: </a:t>
            </a:r>
            <a:r>
              <a:rPr lang="tr-TR" sz="1200" err="1">
                <a:ea typeface="+mn-lt"/>
                <a:cs typeface="+mn-lt"/>
              </a:rPr>
              <a:t>Have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conducted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extensive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research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observations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err="1">
                <a:ea typeface="+mn-lt"/>
                <a:cs typeface="+mn-lt"/>
              </a:rPr>
              <a:t>pulsars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including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Crab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Pulsar</a:t>
            </a:r>
            <a:endParaRPr lang="tr-TR" sz="1200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In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Surah</a:t>
            </a:r>
            <a:r>
              <a:rPr lang="tr-TR" sz="1400" b="1">
                <a:ea typeface="+mn-lt"/>
                <a:cs typeface="+mn-lt"/>
              </a:rPr>
              <a:t> At-</a:t>
            </a:r>
            <a:r>
              <a:rPr lang="tr-TR" sz="1400" b="1" err="1">
                <a:ea typeface="+mn-lt"/>
                <a:cs typeface="+mn-lt"/>
              </a:rPr>
              <a:t>Tariq</a:t>
            </a:r>
            <a:r>
              <a:rPr lang="tr-TR" sz="1400" b="1">
                <a:ea typeface="+mn-lt"/>
                <a:cs typeface="+mn-lt"/>
              </a:rPr>
              <a:t> (86:1-3):</a:t>
            </a:r>
            <a:br>
              <a:rPr lang="tr-TR" sz="1200">
                <a:solidFill>
                  <a:srgbClr val="111111"/>
                </a:solidFill>
                <a:ea typeface="+mn-lt"/>
                <a:cs typeface="+mn-lt"/>
              </a:rPr>
            </a:br>
            <a:r>
              <a:rPr lang="tr-TR" sz="1200" i="1">
                <a:ea typeface="+mn-lt"/>
                <a:cs typeface="+mn-lt"/>
              </a:rPr>
              <a:t>  "1.By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heaven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At-</a:t>
            </a:r>
            <a:r>
              <a:rPr lang="tr-TR" sz="1200" i="1" err="1">
                <a:ea typeface="+mn-lt"/>
                <a:cs typeface="+mn-lt"/>
              </a:rPr>
              <a:t>Tariq</a:t>
            </a:r>
            <a:r>
              <a:rPr lang="tr-TR" sz="1200" i="1">
                <a:ea typeface="+mn-lt"/>
                <a:cs typeface="+mn-lt"/>
              </a:rPr>
              <a:t> (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night-comer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i="1" err="1">
                <a:ea typeface="+mn-lt"/>
                <a:cs typeface="+mn-lt"/>
              </a:rPr>
              <a:t>i.e</a:t>
            </a:r>
            <a:r>
              <a:rPr lang="tr-TR" sz="1200" i="1">
                <a:ea typeface="+mn-lt"/>
                <a:cs typeface="+mn-lt"/>
              </a:rPr>
              <a:t>.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bright</a:t>
            </a:r>
            <a:r>
              <a:rPr lang="tr-TR" sz="1200" i="1">
                <a:ea typeface="+mn-lt"/>
                <a:cs typeface="+mn-lt"/>
              </a:rPr>
              <a:t> star);</a:t>
            </a:r>
            <a:br>
              <a:rPr lang="tr-TR" sz="1200" i="1">
                <a:ea typeface="+mn-lt"/>
                <a:cs typeface="+mn-lt"/>
              </a:rPr>
            </a:br>
            <a:r>
              <a:rPr lang="tr-TR" sz="1200" i="1">
                <a:ea typeface="+mn-lt"/>
                <a:cs typeface="+mn-lt"/>
              </a:rPr>
              <a:t> 2. 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what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will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make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you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to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know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what</a:t>
            </a:r>
            <a:r>
              <a:rPr lang="tr-TR" sz="1200" i="1">
                <a:ea typeface="+mn-lt"/>
                <a:cs typeface="+mn-lt"/>
              </a:rPr>
              <a:t> At-</a:t>
            </a:r>
            <a:r>
              <a:rPr lang="tr-TR" sz="1200" i="1" err="1">
                <a:ea typeface="+mn-lt"/>
                <a:cs typeface="+mn-lt"/>
              </a:rPr>
              <a:t>Tariq</a:t>
            </a:r>
            <a:r>
              <a:rPr lang="tr-TR" sz="1200" i="1">
                <a:ea typeface="+mn-lt"/>
                <a:cs typeface="+mn-lt"/>
              </a:rPr>
              <a:t> (</a:t>
            </a:r>
            <a:r>
              <a:rPr lang="tr-TR" sz="1200" i="1" err="1">
                <a:ea typeface="+mn-lt"/>
                <a:cs typeface="+mn-lt"/>
              </a:rPr>
              <a:t>night-comer</a:t>
            </a:r>
            <a:r>
              <a:rPr lang="tr-TR" sz="1200" i="1">
                <a:ea typeface="+mn-lt"/>
                <a:cs typeface="+mn-lt"/>
              </a:rPr>
              <a:t>) is?</a:t>
            </a:r>
            <a:br>
              <a:rPr lang="tr-TR" sz="1200" i="1">
                <a:ea typeface="+mn-lt"/>
                <a:cs typeface="+mn-lt"/>
              </a:rPr>
            </a:br>
            <a:r>
              <a:rPr lang="tr-TR" sz="1200" i="1">
                <a:ea typeface="+mn-lt"/>
                <a:cs typeface="+mn-lt"/>
              </a:rPr>
              <a:t> 3. (</a:t>
            </a:r>
            <a:r>
              <a:rPr lang="tr-TR" sz="1200" i="1" err="1">
                <a:ea typeface="+mn-lt"/>
                <a:cs typeface="+mn-lt"/>
              </a:rPr>
              <a:t>It</a:t>
            </a:r>
            <a:r>
              <a:rPr lang="tr-TR" sz="1200" i="1">
                <a:ea typeface="+mn-lt"/>
                <a:cs typeface="+mn-lt"/>
              </a:rPr>
              <a:t> is)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star of </a:t>
            </a:r>
            <a:r>
              <a:rPr lang="tr-TR" sz="1200" i="1" err="1">
                <a:ea typeface="+mn-lt"/>
                <a:cs typeface="+mn-lt"/>
              </a:rPr>
              <a:t>piercing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brightness</a:t>
            </a:r>
            <a:r>
              <a:rPr lang="tr-TR" sz="1200" i="1">
                <a:ea typeface="+mn-lt"/>
                <a:cs typeface="+mn-lt"/>
              </a:rPr>
              <a:t>"</a:t>
            </a:r>
            <a:br>
              <a:rPr lang="tr-TR" sz="1200" i="1">
                <a:ea typeface="+mn-lt"/>
                <a:cs typeface="+mn-lt"/>
              </a:rPr>
            </a:br>
            <a:br>
              <a:rPr lang="tr-TR" sz="1200" i="1">
                <a:ea typeface="+mn-lt"/>
                <a:cs typeface="+mn-lt"/>
              </a:rPr>
            </a:br>
            <a:r>
              <a:rPr lang="tr-TR" sz="1200" i="1" err="1">
                <a:ea typeface="+mn-lt"/>
                <a:cs typeface="+mn-lt"/>
              </a:rPr>
              <a:t>Meaning</a:t>
            </a:r>
            <a:r>
              <a:rPr lang="tr-TR" sz="1200" i="1">
                <a:ea typeface="+mn-lt"/>
                <a:cs typeface="+mn-lt"/>
              </a:rPr>
              <a:t> of </a:t>
            </a:r>
            <a:r>
              <a:rPr lang="tr-TR" sz="1200" b="1" i="1">
                <a:ea typeface="+mn-lt"/>
                <a:cs typeface="+mn-lt"/>
              </a:rPr>
              <a:t>"</a:t>
            </a:r>
            <a:r>
              <a:rPr lang="tr-TR" sz="1200" b="1" i="1" err="1">
                <a:ea typeface="+mn-lt"/>
                <a:cs typeface="+mn-lt"/>
              </a:rPr>
              <a:t>Tariq</a:t>
            </a:r>
            <a:r>
              <a:rPr lang="tr-TR" sz="1200" b="1" i="1">
                <a:ea typeface="+mn-lt"/>
                <a:cs typeface="+mn-lt"/>
              </a:rPr>
              <a:t>"</a:t>
            </a:r>
            <a:r>
              <a:rPr lang="tr-TR" sz="1200" i="1">
                <a:ea typeface="+mn-lt"/>
                <a:cs typeface="+mn-lt"/>
              </a:rPr>
              <a:t>: </a:t>
            </a:r>
            <a:br>
              <a:rPr lang="tr-TR" sz="1200" i="1">
                <a:ea typeface="+mn-lt"/>
                <a:cs typeface="+mn-lt"/>
              </a:rPr>
            </a:br>
            <a:r>
              <a:rPr lang="tr-TR" sz="1200" i="1" err="1">
                <a:ea typeface="+mn-lt"/>
                <a:cs typeface="+mn-lt"/>
              </a:rPr>
              <a:t>In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Arabic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word</a:t>
            </a:r>
            <a:r>
              <a:rPr lang="tr-TR" sz="1200" i="1">
                <a:ea typeface="+mn-lt"/>
                <a:cs typeface="+mn-lt"/>
              </a:rPr>
              <a:t> "</a:t>
            </a:r>
            <a:r>
              <a:rPr lang="tr-TR" sz="1200" b="1" i="1" err="1">
                <a:ea typeface="+mn-lt"/>
                <a:cs typeface="+mn-lt"/>
              </a:rPr>
              <a:t>Tariq</a:t>
            </a:r>
            <a:r>
              <a:rPr lang="tr-TR" sz="1200" i="1">
                <a:ea typeface="+mn-lt"/>
                <a:cs typeface="+mn-lt"/>
              </a:rPr>
              <a:t>" </a:t>
            </a:r>
            <a:r>
              <a:rPr lang="tr-TR" sz="1200" i="1" err="1">
                <a:ea typeface="+mn-lt"/>
                <a:cs typeface="+mn-lt"/>
              </a:rPr>
              <a:t>means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coming</a:t>
            </a:r>
            <a:r>
              <a:rPr lang="tr-TR" sz="1200" b="1" i="1">
                <a:ea typeface="+mn-lt"/>
                <a:cs typeface="+mn-lt"/>
              </a:rPr>
              <a:t> at </a:t>
            </a:r>
            <a:r>
              <a:rPr lang="tr-TR" sz="1200" b="1" i="1" err="1">
                <a:ea typeface="+mn-lt"/>
                <a:cs typeface="+mn-lt"/>
              </a:rPr>
              <a:t>night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b="1" i="1" err="1">
                <a:ea typeface="+mn-lt"/>
                <a:cs typeface="+mn-lt"/>
              </a:rPr>
              <a:t>striking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or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hitting</a:t>
            </a:r>
            <a:r>
              <a:rPr lang="tr-TR" sz="1200" b="1" i="1">
                <a:ea typeface="+mn-lt"/>
                <a:cs typeface="+mn-lt"/>
              </a:rPr>
              <a:t> (</a:t>
            </a:r>
            <a:r>
              <a:rPr lang="tr-TR" sz="1200" b="1" i="1" err="1">
                <a:ea typeface="+mn-lt"/>
                <a:cs typeface="+mn-lt"/>
              </a:rPr>
              <a:t>sound</a:t>
            </a:r>
            <a:r>
              <a:rPr lang="tr-TR" sz="1200" b="1" i="1">
                <a:ea typeface="+mn-lt"/>
                <a:cs typeface="+mn-lt"/>
              </a:rPr>
              <a:t> of </a:t>
            </a:r>
            <a:r>
              <a:rPr lang="tr-TR" sz="1200" b="1" i="1" err="1">
                <a:ea typeface="+mn-lt"/>
                <a:cs typeface="+mn-lt"/>
              </a:rPr>
              <a:t>pulsar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stars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are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similar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like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hitting</a:t>
            </a:r>
            <a:r>
              <a:rPr lang="tr-TR" sz="1200" b="1" i="1">
                <a:ea typeface="+mn-lt"/>
                <a:cs typeface="+mn-lt"/>
              </a:rPr>
              <a:t> a </a:t>
            </a:r>
            <a:r>
              <a:rPr lang="tr-TR" sz="1200" b="1" i="1" err="1">
                <a:ea typeface="+mn-lt"/>
                <a:cs typeface="+mn-lt"/>
              </a:rPr>
              <a:t>door</a:t>
            </a:r>
            <a:r>
              <a:rPr lang="tr-TR" sz="1200" b="1" i="1">
                <a:ea typeface="+mn-lt"/>
                <a:cs typeface="+mn-lt"/>
              </a:rPr>
              <a:t>)</a:t>
            </a:r>
            <a:r>
              <a:rPr lang="tr-TR" sz="1200" i="1">
                <a:ea typeface="+mn-lt"/>
                <a:cs typeface="+mn-lt"/>
              </a:rPr>
              <a:t>. </a:t>
            </a:r>
            <a:br>
              <a:rPr lang="tr-TR" sz="1200" i="1">
                <a:ea typeface="+mn-lt"/>
                <a:cs typeface="+mn-lt"/>
              </a:rPr>
            </a:br>
            <a:br>
              <a:rPr lang="tr-TR" sz="1200" i="1">
                <a:ea typeface="+mn-lt"/>
                <a:cs typeface="+mn-lt"/>
              </a:rPr>
            </a:b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description</a:t>
            </a:r>
            <a:r>
              <a:rPr lang="tr-TR" sz="1200" i="1">
                <a:ea typeface="+mn-lt"/>
                <a:cs typeface="+mn-lt"/>
              </a:rPr>
              <a:t> of </a:t>
            </a:r>
            <a:r>
              <a:rPr lang="tr-TR" sz="1200" i="1" err="1">
                <a:ea typeface="+mn-lt"/>
                <a:cs typeface="+mn-lt"/>
              </a:rPr>
              <a:t>this</a:t>
            </a:r>
            <a:r>
              <a:rPr lang="tr-TR" sz="1200" i="1">
                <a:ea typeface="+mn-lt"/>
                <a:cs typeface="+mn-lt"/>
              </a:rPr>
              <a:t> star in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Quran</a:t>
            </a:r>
            <a:r>
              <a:rPr lang="tr-TR" sz="1200" i="1">
                <a:ea typeface="+mn-lt"/>
                <a:cs typeface="+mn-lt"/>
              </a:rPr>
              <a:t> as "</a:t>
            </a:r>
            <a:r>
              <a:rPr lang="tr-TR" sz="1200" i="1" err="1">
                <a:ea typeface="+mn-lt"/>
                <a:cs typeface="+mn-lt"/>
              </a:rPr>
              <a:t>piercing</a:t>
            </a:r>
            <a:r>
              <a:rPr lang="tr-TR" sz="1200" i="1">
                <a:ea typeface="+mn-lt"/>
                <a:cs typeface="+mn-lt"/>
              </a:rPr>
              <a:t>" (</a:t>
            </a:r>
            <a:r>
              <a:rPr lang="tr-TR" sz="1200" i="1" err="1">
                <a:ea typeface="+mn-lt"/>
                <a:cs typeface="+mn-lt"/>
              </a:rPr>
              <a:t>النجم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الثاقب</a:t>
            </a:r>
            <a:r>
              <a:rPr lang="tr-TR" sz="1200" i="1">
                <a:ea typeface="+mn-lt"/>
                <a:cs typeface="+mn-lt"/>
              </a:rPr>
              <a:t>, </a:t>
            </a:r>
            <a:r>
              <a:rPr lang="tr-TR" sz="1200" i="1" err="1">
                <a:ea typeface="+mn-lt"/>
                <a:cs typeface="+mn-lt"/>
              </a:rPr>
              <a:t>necm</a:t>
            </a:r>
            <a:r>
              <a:rPr lang="tr-TR" sz="1200" i="1">
                <a:ea typeface="+mn-lt"/>
                <a:cs typeface="+mn-lt"/>
              </a:rPr>
              <a:t>-i </a:t>
            </a:r>
            <a:r>
              <a:rPr lang="tr-TR" sz="1200" i="1" err="1">
                <a:ea typeface="+mn-lt"/>
                <a:cs typeface="+mn-lt"/>
              </a:rPr>
              <a:t>sâkıb</a:t>
            </a:r>
            <a:r>
              <a:rPr lang="tr-TR" sz="1200" i="1">
                <a:ea typeface="+mn-lt"/>
                <a:cs typeface="+mn-lt"/>
              </a:rPr>
              <a:t>) has </a:t>
            </a:r>
            <a:r>
              <a:rPr lang="tr-TR" sz="1200" i="1" err="1">
                <a:ea typeface="+mn-lt"/>
                <a:cs typeface="+mn-lt"/>
              </a:rPr>
              <a:t>been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likened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by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some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commentators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to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characteristics</a:t>
            </a:r>
            <a:r>
              <a:rPr lang="tr-TR" sz="1200" i="1">
                <a:ea typeface="+mn-lt"/>
                <a:cs typeface="+mn-lt"/>
              </a:rPr>
              <a:t> of modern </a:t>
            </a:r>
            <a:r>
              <a:rPr lang="tr-TR" sz="1200" i="1" err="1">
                <a:ea typeface="+mn-lt"/>
                <a:cs typeface="+mn-lt"/>
              </a:rPr>
              <a:t>pulsars</a:t>
            </a:r>
            <a:r>
              <a:rPr lang="tr-TR" sz="1200" i="1">
                <a:ea typeface="+mn-lt"/>
                <a:cs typeface="+mn-lt"/>
              </a:rPr>
              <a:t>. </a:t>
            </a:r>
            <a:br>
              <a:rPr lang="tr-TR" sz="1200" i="1">
                <a:ea typeface="+mn-lt"/>
                <a:cs typeface="+mn-lt"/>
              </a:rPr>
            </a:br>
            <a:br>
              <a:rPr lang="tr-TR" sz="1200" i="1">
                <a:ea typeface="+mn-lt"/>
                <a:cs typeface="+mn-lt"/>
              </a:rPr>
            </a:br>
            <a:r>
              <a:rPr lang="tr-TR" sz="1200" i="1" err="1">
                <a:ea typeface="+mn-lt"/>
                <a:cs typeface="+mn-lt"/>
              </a:rPr>
              <a:t>Pulsars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are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neutron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stars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that</a:t>
            </a:r>
            <a:r>
              <a:rPr lang="tr-TR" sz="1200" i="1">
                <a:ea typeface="+mn-lt"/>
                <a:cs typeface="+mn-lt"/>
              </a:rPr>
              <a:t> form </a:t>
            </a:r>
            <a:r>
              <a:rPr lang="tr-TR" sz="1200" i="1" err="1">
                <a:ea typeface="+mn-lt"/>
                <a:cs typeface="+mn-lt"/>
              </a:rPr>
              <a:t>after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supernova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explosions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and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emit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regular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and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powerful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radio</a:t>
            </a:r>
            <a:r>
              <a:rPr lang="tr-TR" sz="1200" b="1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waves</a:t>
            </a:r>
            <a:r>
              <a:rPr lang="tr-TR" sz="1200" i="1">
                <a:ea typeface="+mn-lt"/>
                <a:cs typeface="+mn-lt"/>
              </a:rPr>
              <a:t>. </a:t>
            </a:r>
            <a:r>
              <a:rPr lang="tr-TR" sz="1200" i="1" err="1">
                <a:ea typeface="+mn-lt"/>
                <a:cs typeface="+mn-lt"/>
              </a:rPr>
              <a:t>These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waves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have</a:t>
            </a:r>
            <a:r>
              <a:rPr lang="tr-TR" sz="1200" i="1">
                <a:ea typeface="+mn-lt"/>
                <a:cs typeface="+mn-lt"/>
              </a:rPr>
              <a:t> a </a:t>
            </a:r>
            <a:r>
              <a:rPr lang="tr-TR" sz="1200" b="1" i="1" err="1">
                <a:ea typeface="+mn-lt"/>
                <a:cs typeface="+mn-lt"/>
              </a:rPr>
              <a:t>piercing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b="1" i="1" err="1">
                <a:ea typeface="+mn-lt"/>
                <a:cs typeface="+mn-lt"/>
              </a:rPr>
              <a:t>effect</a:t>
            </a:r>
            <a:r>
              <a:rPr lang="tr-TR" sz="1200" i="1">
                <a:ea typeface="+mn-lt"/>
                <a:cs typeface="+mn-lt"/>
              </a:rPr>
              <a:t>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kutusu 4">
            <a:extLst>
              <a:ext uri="{FF2B5EF4-FFF2-40B4-BE49-F238E27FC236}">
                <a16:creationId xmlns:a16="http://schemas.microsoft.com/office/drawing/2014/main" id="{64EB1D3D-4734-350B-BB64-61B3249E6460}"/>
              </a:ext>
            </a:extLst>
          </p:cNvPr>
          <p:cNvSpPr txBox="1"/>
          <p:nvPr/>
        </p:nvSpPr>
        <p:spPr>
          <a:xfrm>
            <a:off x="6676931" y="5009584"/>
            <a:ext cx="387563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tx1">
                    <a:tint val="75000"/>
                  </a:schemeClr>
                </a:solidFill>
                <a:ea typeface="+mn-lt"/>
                <a:cs typeface="+mn-lt"/>
              </a:rPr>
              <a:t>Sources</a:t>
            </a:r>
            <a:r>
              <a:rPr lang="tr-TR" sz="1400" b="1" i="1">
                <a:solidFill>
                  <a:srgbClr val="111111"/>
                </a:solidFill>
                <a:ea typeface="+mn-lt"/>
                <a:cs typeface="+mn-lt"/>
              </a:rPr>
              <a:t>   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400" b="1" i="1">
                <a:solidFill>
                  <a:srgbClr val="111111"/>
                </a:solidFill>
                <a:ea typeface="+mn-lt"/>
                <a:cs typeface="+mn-lt"/>
                <a:hlinkClick r:id="rId2"/>
              </a:rPr>
              <a:t>https://www.cam.ac.uk/ stories/ journeysofdiscovery-pulsars </a:t>
            </a:r>
            <a:endParaRPr lang="tr-TR">
              <a:solidFill>
                <a:srgbClr val="FFFFFF"/>
              </a:solidFill>
              <a:ea typeface="+mn-lt"/>
              <a:cs typeface="+mn-lt"/>
              <a:hlinkClick r:id="rId2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i="1">
                <a:solidFill>
                  <a:srgbClr val="111111"/>
                </a:solidFill>
                <a:ea typeface="+mn-lt"/>
                <a:cs typeface="+mn-lt"/>
                <a:hlinkClick r:id="rId3"/>
              </a:rPr>
              <a:t>https://www.frontiersin.org/ news/2022/09/22/ children-in-science -jocelyn-bell-burnell -discovered-pulsars/</a:t>
            </a:r>
            <a:endParaRPr lang="tr-TR">
              <a:solidFill>
                <a:srgbClr val="FFFFFF"/>
              </a:solidFill>
              <a:ea typeface="+mn-lt"/>
              <a:cs typeface="+mn-lt"/>
            </a:endParaRPr>
          </a:p>
          <a:p>
            <a:endParaRPr lang="tr-TR" sz="1400" b="1" i="1">
              <a:solidFill>
                <a:srgbClr val="111111"/>
              </a:solidFill>
            </a:endParaRPr>
          </a:p>
        </p:txBody>
      </p:sp>
      <p:pic>
        <p:nvPicPr>
          <p:cNvPr id="6" name="Resim 5" descr="ESA - Neutron stars: pulsars and magnetars">
            <a:extLst>
              <a:ext uri="{FF2B5EF4-FFF2-40B4-BE49-F238E27FC236}">
                <a16:creationId xmlns:a16="http://schemas.microsoft.com/office/drawing/2014/main" id="{B6EAEC7C-653C-C6DB-2CA4-554186C8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494" y="4805945"/>
            <a:ext cx="3412066" cy="194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837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Science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in </a:t>
            </a:r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2000"/>
              <a:t> 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 descr="metin, ekran görüntüsü, mektup, harf, yazı tipi içeren bir resim&#10;&#10;Açıklama otomatik olarak oluşturuldu">
            <a:extLst>
              <a:ext uri="{FF2B5EF4-FFF2-40B4-BE49-F238E27FC236}">
                <a16:creationId xmlns:a16="http://schemas.microsoft.com/office/drawing/2014/main" id="{EDDC160A-F683-9257-3463-2748D3D1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61" t="10254" r="269" b="37386"/>
          <a:stretch/>
        </p:blipFill>
        <p:spPr>
          <a:xfrm>
            <a:off x="699435" y="2758452"/>
            <a:ext cx="4582449" cy="3123496"/>
          </a:xfrm>
          <a:prstGeom prst="rect">
            <a:avLst/>
          </a:prstGeom>
        </p:spPr>
      </p:pic>
      <p:pic>
        <p:nvPicPr>
          <p:cNvPr id="7" name="Resim 6" descr="metin, ekran görüntüsü, mektup, harf, yazı tipi içeren bir resim&#10;&#10;Açıklama otomatik olarak oluşturuldu">
            <a:extLst>
              <a:ext uri="{FF2B5EF4-FFF2-40B4-BE49-F238E27FC236}">
                <a16:creationId xmlns:a16="http://schemas.microsoft.com/office/drawing/2014/main" id="{6D7AC1EA-5597-84D8-85FC-A1B9506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79" t="71155" r="16997" b="1630"/>
          <a:stretch/>
        </p:blipFill>
        <p:spPr>
          <a:xfrm>
            <a:off x="5279053" y="2756900"/>
            <a:ext cx="5158990" cy="3119238"/>
          </a:xfrm>
          <a:prstGeom prst="rect">
            <a:avLst/>
          </a:prstGeom>
        </p:spPr>
      </p:pic>
      <p:sp>
        <p:nvSpPr>
          <p:cNvPr id="10" name="Alt Başlık 2">
            <a:extLst>
              <a:ext uri="{FF2B5EF4-FFF2-40B4-BE49-F238E27FC236}">
                <a16:creationId xmlns:a16="http://schemas.microsoft.com/office/drawing/2014/main" id="{C1E540CA-5C78-D14B-6C27-FD3BE312ADAD}"/>
              </a:ext>
            </a:extLst>
          </p:cNvPr>
          <p:cNvSpPr txBox="1">
            <a:spLocks/>
          </p:cNvSpPr>
          <p:nvPr/>
        </p:nvSpPr>
        <p:spPr>
          <a:xfrm>
            <a:off x="779868" y="1303171"/>
            <a:ext cx="9156915" cy="3903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2000"/>
              <a:t>Human </a:t>
            </a:r>
            <a:r>
              <a:rPr lang="tr-TR" sz="2000" err="1"/>
              <a:t>development</a:t>
            </a:r>
            <a:r>
              <a:rPr lang="tr-TR" sz="2000"/>
              <a:t> &amp; </a:t>
            </a:r>
            <a:r>
              <a:rPr lang="tr-TR" sz="2000" err="1"/>
              <a:t>embryology</a:t>
            </a:r>
          </a:p>
        </p:txBody>
      </p:sp>
    </p:spTree>
    <p:extLst>
      <p:ext uri="{BB962C8B-B14F-4D97-AF65-F5344CB8AC3E}">
        <p14:creationId xmlns:p14="http://schemas.microsoft.com/office/powerpoint/2010/main" val="2675319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3600">
                <a:solidFill>
                  <a:srgbClr val="90C226"/>
                </a:solidFill>
                <a:ea typeface="+mj-lt"/>
                <a:cs typeface="+mj-lt"/>
              </a:rPr>
              <a:t>Rome </a:t>
            </a:r>
            <a:r>
              <a:rPr lang="tr-TR" sz="3600" err="1">
                <a:solidFill>
                  <a:srgbClr val="90C226"/>
                </a:solidFill>
                <a:ea typeface="+mj-lt"/>
                <a:cs typeface="+mj-lt"/>
              </a:rPr>
              <a:t>war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78359" y="1301662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2000"/>
              <a:t> 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1E540CA-5C78-D14B-6C27-FD3BE312ADAD}"/>
              </a:ext>
            </a:extLst>
          </p:cNvPr>
          <p:cNvSpPr txBox="1">
            <a:spLocks/>
          </p:cNvSpPr>
          <p:nvPr/>
        </p:nvSpPr>
        <p:spPr>
          <a:xfrm>
            <a:off x="779868" y="1303171"/>
            <a:ext cx="9156915" cy="493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err="1"/>
              <a:t>Eastern</a:t>
            </a:r>
            <a:r>
              <a:rPr lang="tr-TR" sz="1400"/>
              <a:t> Roman </a:t>
            </a:r>
            <a:r>
              <a:rPr lang="tr-TR" sz="1400" err="1"/>
              <a:t>Empire</a:t>
            </a:r>
            <a:r>
              <a:rPr lang="tr-TR" sz="1400"/>
              <a:t>:</a:t>
            </a:r>
            <a:r>
              <a:rPr lang="tr-TR" sz="1200"/>
              <a:t> </a:t>
            </a:r>
            <a:r>
              <a:rPr lang="tr-TR" sz="1000" err="1"/>
              <a:t>The</a:t>
            </a:r>
            <a:r>
              <a:rPr lang="tr-TR" sz="1000"/>
              <a:t> </a:t>
            </a:r>
            <a:r>
              <a:rPr lang="tr-TR" sz="1000" err="1"/>
              <a:t>Byzantine</a:t>
            </a:r>
            <a:r>
              <a:rPr lang="tr-TR" sz="1000"/>
              <a:t> </a:t>
            </a:r>
            <a:r>
              <a:rPr lang="tr-TR" sz="1000" err="1"/>
              <a:t>Empire</a:t>
            </a:r>
            <a:r>
              <a:rPr lang="tr-TR" sz="1000"/>
              <a:t>, </a:t>
            </a:r>
            <a:r>
              <a:rPr lang="tr-TR" sz="1000" err="1"/>
              <a:t>also</a:t>
            </a:r>
            <a:r>
              <a:rPr lang="tr-TR" sz="1000"/>
              <a:t> </a:t>
            </a:r>
            <a:r>
              <a:rPr lang="tr-TR" sz="1000" err="1"/>
              <a:t>referred</a:t>
            </a:r>
            <a:r>
              <a:rPr lang="tr-TR" sz="1000"/>
              <a:t> </a:t>
            </a:r>
            <a:r>
              <a:rPr lang="tr-TR" sz="1000" err="1"/>
              <a:t>to</a:t>
            </a:r>
            <a:r>
              <a:rPr lang="tr-TR" sz="1000"/>
              <a:t> as </a:t>
            </a:r>
            <a:r>
              <a:rPr lang="tr-TR" sz="1000" err="1"/>
              <a:t>the</a:t>
            </a:r>
            <a:r>
              <a:rPr lang="tr-TR" sz="1000"/>
              <a:t> </a:t>
            </a:r>
            <a:r>
              <a:rPr lang="tr-TR" sz="1000" err="1"/>
              <a:t>Eastern</a:t>
            </a:r>
            <a:r>
              <a:rPr lang="tr-TR" sz="1000"/>
              <a:t> </a:t>
            </a:r>
            <a:r>
              <a:rPr lang="tr-TR" sz="1000" u="sng"/>
              <a:t>Roman</a:t>
            </a:r>
            <a:r>
              <a:rPr lang="tr-TR" sz="1000"/>
              <a:t> </a:t>
            </a:r>
            <a:r>
              <a:rPr lang="tr-TR" sz="1000" err="1"/>
              <a:t>Empire</a:t>
            </a:r>
            <a:r>
              <a:rPr lang="tr-TR" sz="1000"/>
              <a:t>, </a:t>
            </a:r>
            <a:r>
              <a:rPr lang="tr-TR" sz="1000" err="1"/>
              <a:t>was</a:t>
            </a:r>
            <a:r>
              <a:rPr lang="tr-TR" sz="1000"/>
              <a:t> </a:t>
            </a:r>
            <a:r>
              <a:rPr lang="tr-TR" sz="1000" err="1"/>
              <a:t>the</a:t>
            </a:r>
            <a:r>
              <a:rPr lang="tr-TR" sz="1000"/>
              <a:t> </a:t>
            </a:r>
            <a:r>
              <a:rPr lang="tr-TR" sz="1000" err="1"/>
              <a:t>continuation</a:t>
            </a:r>
            <a:r>
              <a:rPr lang="tr-TR" sz="1000"/>
              <a:t> of </a:t>
            </a:r>
            <a:r>
              <a:rPr lang="tr-TR" sz="1000" err="1"/>
              <a:t>the</a:t>
            </a:r>
            <a:r>
              <a:rPr lang="tr-TR" sz="1000"/>
              <a:t> Roman </a:t>
            </a:r>
            <a:r>
              <a:rPr lang="tr-TR" sz="1000" err="1"/>
              <a:t>Empire</a:t>
            </a:r>
            <a:r>
              <a:rPr lang="tr-TR" sz="1000"/>
              <a:t> </a:t>
            </a:r>
            <a:r>
              <a:rPr lang="tr-TR" sz="1000" err="1"/>
              <a:t>centred</a:t>
            </a:r>
            <a:r>
              <a:rPr lang="tr-TR" sz="1000"/>
              <a:t> in Constantinople </a:t>
            </a:r>
            <a:r>
              <a:rPr lang="tr-TR" sz="1000" err="1"/>
              <a:t>during</a:t>
            </a:r>
            <a:r>
              <a:rPr lang="tr-TR" sz="1000"/>
              <a:t> </a:t>
            </a:r>
            <a:r>
              <a:rPr lang="tr-TR" sz="1000" err="1"/>
              <a:t>late</a:t>
            </a:r>
            <a:r>
              <a:rPr lang="tr-TR" sz="1000"/>
              <a:t> </a:t>
            </a:r>
            <a:r>
              <a:rPr lang="tr-TR" sz="1000" err="1"/>
              <a:t>antiquity</a:t>
            </a:r>
            <a:r>
              <a:rPr lang="tr-TR" sz="1000"/>
              <a:t> </a:t>
            </a:r>
            <a:r>
              <a:rPr lang="tr-TR" sz="1000" err="1"/>
              <a:t>and</a:t>
            </a:r>
            <a:r>
              <a:rPr lang="tr-TR" sz="1000"/>
              <a:t> </a:t>
            </a:r>
            <a:r>
              <a:rPr lang="tr-TR" sz="1000" err="1"/>
              <a:t>the</a:t>
            </a:r>
            <a:r>
              <a:rPr lang="tr-TR" sz="1000"/>
              <a:t> </a:t>
            </a:r>
            <a:r>
              <a:rPr lang="tr-TR" sz="1000" err="1"/>
              <a:t>Middle</a:t>
            </a:r>
            <a:r>
              <a:rPr lang="tr-TR" sz="1000"/>
              <a:t> </a:t>
            </a:r>
            <a:r>
              <a:rPr lang="tr-TR" sz="1000" err="1"/>
              <a:t>Ages</a:t>
            </a:r>
            <a:r>
              <a:rPr lang="tr-TR" sz="1000"/>
              <a:t>.</a:t>
            </a:r>
          </a:p>
          <a:p>
            <a:pPr algn="l"/>
            <a:r>
              <a:rPr lang="tr-TR" sz="1400" err="1"/>
              <a:t>The</a:t>
            </a:r>
            <a:r>
              <a:rPr lang="tr-TR" sz="1400"/>
              <a:t> </a:t>
            </a:r>
            <a:r>
              <a:rPr lang="tr-TR" sz="1400" err="1"/>
              <a:t>Sasanian</a:t>
            </a:r>
            <a:r>
              <a:rPr lang="tr-TR" sz="1400"/>
              <a:t> </a:t>
            </a:r>
            <a:r>
              <a:rPr lang="tr-TR" sz="1400" err="1"/>
              <a:t>Empire</a:t>
            </a:r>
            <a:r>
              <a:rPr lang="tr-TR" sz="1400"/>
              <a:t>: </a:t>
            </a:r>
            <a:r>
              <a:rPr lang="tr-TR" sz="1000" err="1"/>
              <a:t>was</a:t>
            </a:r>
            <a:r>
              <a:rPr lang="tr-TR" sz="1000"/>
              <a:t> </a:t>
            </a:r>
            <a:r>
              <a:rPr lang="tr-TR" sz="1000" err="1"/>
              <a:t>the</a:t>
            </a:r>
            <a:r>
              <a:rPr lang="tr-TR" sz="1000"/>
              <a:t> </a:t>
            </a:r>
            <a:r>
              <a:rPr lang="tr-TR" sz="1000" err="1"/>
              <a:t>last</a:t>
            </a:r>
            <a:r>
              <a:rPr lang="tr-TR" sz="1000"/>
              <a:t> </a:t>
            </a:r>
            <a:r>
              <a:rPr lang="tr-TR" sz="1000" err="1"/>
              <a:t>pre-Islamic</a:t>
            </a:r>
            <a:r>
              <a:rPr lang="tr-TR" sz="1000"/>
              <a:t> </a:t>
            </a:r>
            <a:r>
              <a:rPr lang="tr-TR" sz="1000" u="sng" err="1"/>
              <a:t>Persian</a:t>
            </a:r>
            <a:r>
              <a:rPr lang="tr-TR" sz="1000"/>
              <a:t> </a:t>
            </a:r>
            <a:r>
              <a:rPr lang="tr-TR" sz="1000" err="1"/>
              <a:t>empire</a:t>
            </a:r>
            <a:endParaRPr lang="tr-TR" sz="1000"/>
          </a:p>
          <a:p>
            <a:pPr algn="l"/>
            <a:r>
              <a:rPr lang="tr-TR" sz="1200" err="1"/>
              <a:t>The</a:t>
            </a:r>
            <a:r>
              <a:rPr lang="tr-TR" sz="1200"/>
              <a:t> </a:t>
            </a:r>
            <a:r>
              <a:rPr lang="tr-TR" sz="1200" err="1"/>
              <a:t>Defeat</a:t>
            </a:r>
            <a:r>
              <a:rPr lang="tr-TR" sz="1200"/>
              <a:t>: </a:t>
            </a:r>
            <a:r>
              <a:rPr lang="tr-TR" sz="1000" err="1">
                <a:ea typeface="+mn-lt"/>
                <a:cs typeface="+mn-lt"/>
              </a:rPr>
              <a:t>Around</a:t>
            </a:r>
            <a:r>
              <a:rPr lang="tr-TR" sz="1000">
                <a:ea typeface="+mn-lt"/>
                <a:cs typeface="+mn-lt"/>
              </a:rPr>
              <a:t> 613–614 CE,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Byzantines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suffered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significant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losses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Sassanids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1000" err="1">
                <a:ea typeface="+mn-lt"/>
                <a:cs typeface="+mn-lt"/>
              </a:rPr>
              <a:t>Key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defeats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include</a:t>
            </a:r>
            <a:r>
              <a:rPr lang="tr-TR" sz="1000">
                <a:ea typeface="+mn-lt"/>
                <a:cs typeface="+mn-lt"/>
              </a:rPr>
              <a:t>:</a:t>
            </a:r>
            <a:endParaRPr lang="tr-TR" sz="1000"/>
          </a:p>
          <a:p>
            <a:pPr marL="285750" indent="-285750" algn="l">
              <a:buFont typeface="Arial"/>
              <a:buChar char="•"/>
            </a:pPr>
            <a:r>
              <a:rPr lang="tr-TR" sz="1000" b="1" err="1">
                <a:ea typeface="+mn-lt"/>
                <a:cs typeface="+mn-lt"/>
              </a:rPr>
              <a:t>The</a:t>
            </a:r>
            <a:r>
              <a:rPr lang="tr-TR" sz="1000" b="1">
                <a:ea typeface="+mn-lt"/>
                <a:cs typeface="+mn-lt"/>
              </a:rPr>
              <a:t> Battle of </a:t>
            </a:r>
            <a:r>
              <a:rPr lang="tr-TR" sz="1000" b="1" err="1">
                <a:ea typeface="+mn-lt"/>
                <a:cs typeface="+mn-lt"/>
              </a:rPr>
              <a:t>Antioch</a:t>
            </a:r>
            <a:r>
              <a:rPr lang="tr-TR" sz="1000" b="1">
                <a:ea typeface="+mn-lt"/>
                <a:cs typeface="+mn-lt"/>
              </a:rPr>
              <a:t> (613 CE)</a:t>
            </a:r>
            <a:r>
              <a:rPr lang="tr-TR" sz="1000">
                <a:ea typeface="+mn-lt"/>
                <a:cs typeface="+mn-lt"/>
              </a:rPr>
              <a:t>: A </a:t>
            </a:r>
            <a:r>
              <a:rPr lang="tr-TR" sz="1000" err="1">
                <a:ea typeface="+mn-lt"/>
                <a:cs typeface="+mn-lt"/>
              </a:rPr>
              <a:t>major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Byzantine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loss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/>
          </a:p>
          <a:p>
            <a:pPr marL="285750" indent="-285750" algn="l">
              <a:buFont typeface="Arial"/>
              <a:buChar char="•"/>
            </a:pPr>
            <a:r>
              <a:rPr lang="tr-TR" sz="1000" b="1" err="1">
                <a:ea typeface="+mn-lt"/>
                <a:cs typeface="+mn-lt"/>
              </a:rPr>
              <a:t>The</a:t>
            </a:r>
            <a:r>
              <a:rPr lang="tr-TR" sz="1000" b="1">
                <a:ea typeface="+mn-lt"/>
                <a:cs typeface="+mn-lt"/>
              </a:rPr>
              <a:t> Fall of </a:t>
            </a:r>
            <a:r>
              <a:rPr lang="tr-TR" sz="1000" b="1" err="1">
                <a:ea typeface="+mn-lt"/>
                <a:cs typeface="+mn-lt"/>
              </a:rPr>
              <a:t>Jerusalem</a:t>
            </a:r>
            <a:r>
              <a:rPr lang="tr-TR" sz="1000" b="1">
                <a:ea typeface="+mn-lt"/>
                <a:cs typeface="+mn-lt"/>
              </a:rPr>
              <a:t> (614 CE)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Persians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captured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Jerusalem</a:t>
            </a:r>
            <a:r>
              <a:rPr lang="tr-TR" sz="1000">
                <a:ea typeface="+mn-lt"/>
                <a:cs typeface="+mn-lt"/>
              </a:rPr>
              <a:t>, a </a:t>
            </a:r>
            <a:r>
              <a:rPr lang="tr-TR" sz="1000" err="1">
                <a:ea typeface="+mn-lt"/>
                <a:cs typeface="+mn-lt"/>
              </a:rPr>
              <a:t>significant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blow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Byzantine</a:t>
            </a:r>
            <a:r>
              <a:rPr lang="tr-TR" sz="1000">
                <a:ea typeface="+mn-lt"/>
                <a:cs typeface="+mn-lt"/>
              </a:rPr>
              <a:t> morale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power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100"/>
          </a:p>
          <a:p>
            <a:pPr algn="l"/>
            <a:r>
              <a:rPr lang="tr-TR" sz="1200" b="1" err="1">
                <a:ea typeface="+mn-lt"/>
                <a:cs typeface="+mn-lt"/>
              </a:rPr>
              <a:t>The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Victory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Within</a:t>
            </a:r>
            <a:r>
              <a:rPr lang="tr-TR" sz="1200" b="1">
                <a:ea typeface="+mn-lt"/>
                <a:cs typeface="+mn-lt"/>
              </a:rPr>
              <a:t> "Three </a:t>
            </a:r>
            <a:r>
              <a:rPr lang="tr-TR" sz="1200" b="1" err="1">
                <a:ea typeface="+mn-lt"/>
                <a:cs typeface="+mn-lt"/>
              </a:rPr>
              <a:t>to</a:t>
            </a:r>
            <a:r>
              <a:rPr lang="tr-TR" sz="1200" b="1">
                <a:ea typeface="+mn-lt"/>
                <a:cs typeface="+mn-lt"/>
              </a:rPr>
              <a:t> Nine </a:t>
            </a:r>
            <a:r>
              <a:rPr lang="tr-TR" sz="1200" b="1" err="1">
                <a:ea typeface="+mn-lt"/>
                <a:cs typeface="+mn-lt"/>
              </a:rPr>
              <a:t>Years</a:t>
            </a:r>
            <a:r>
              <a:rPr lang="tr-TR" sz="1200" b="1">
                <a:ea typeface="+mn-lt"/>
                <a:cs typeface="+mn-lt"/>
              </a:rPr>
              <a:t>"</a:t>
            </a:r>
            <a:r>
              <a:rPr lang="tr-TR" sz="1200">
                <a:ea typeface="+mn-lt"/>
                <a:cs typeface="+mn-lt"/>
              </a:rPr>
              <a:t>:</a:t>
            </a:r>
            <a:endParaRPr lang="tr-TR"/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Byzantine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Emperor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Heraclius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launched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series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counter-offensives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starting</a:t>
            </a:r>
            <a:r>
              <a:rPr lang="tr-TR" sz="1000">
                <a:ea typeface="+mn-lt"/>
                <a:cs typeface="+mn-lt"/>
              </a:rPr>
              <a:t> in 622 CE.</a:t>
            </a:r>
          </a:p>
          <a:p>
            <a:pPr marL="285750" indent="-285750" algn="l">
              <a:buFont typeface="Arial"/>
              <a:buChar char="•"/>
            </a:pPr>
            <a:r>
              <a:rPr lang="tr-TR" sz="1000" err="1">
                <a:ea typeface="+mn-lt"/>
                <a:cs typeface="+mn-lt"/>
              </a:rPr>
              <a:t>By</a:t>
            </a:r>
            <a:r>
              <a:rPr lang="tr-TR" sz="1000">
                <a:ea typeface="+mn-lt"/>
                <a:cs typeface="+mn-lt"/>
              </a:rPr>
              <a:t> 627 CE,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Byzantines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achieved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decisive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victory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over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Persians</a:t>
            </a:r>
            <a:r>
              <a:rPr lang="tr-TR" sz="1000">
                <a:ea typeface="+mn-lt"/>
                <a:cs typeface="+mn-lt"/>
              </a:rPr>
              <a:t> at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Battle of </a:t>
            </a:r>
            <a:r>
              <a:rPr lang="tr-TR" sz="1000" err="1">
                <a:ea typeface="+mn-lt"/>
                <a:cs typeface="+mn-lt"/>
              </a:rPr>
              <a:t>Nineveh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effectively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turning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tide of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war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algn="l"/>
            <a:r>
              <a:rPr lang="tr-TR" sz="1400" err="1"/>
              <a:t>Dead</a:t>
            </a:r>
            <a:r>
              <a:rPr lang="tr-TR" sz="1400"/>
              <a:t> </a:t>
            </a:r>
            <a:r>
              <a:rPr lang="tr-TR" sz="1400" err="1"/>
              <a:t>Sea</a:t>
            </a:r>
            <a:r>
              <a:rPr lang="tr-TR" sz="1200"/>
              <a:t>: </a:t>
            </a:r>
            <a:r>
              <a:rPr lang="tr-TR" sz="1000"/>
              <a:t>At 410m </a:t>
            </a:r>
            <a:r>
              <a:rPr lang="tr-TR" sz="1000" err="1"/>
              <a:t>below</a:t>
            </a:r>
            <a:r>
              <a:rPr lang="tr-TR" sz="1000"/>
              <a:t> </a:t>
            </a:r>
            <a:r>
              <a:rPr lang="tr-TR" sz="1000" err="1"/>
              <a:t>sea</a:t>
            </a:r>
            <a:r>
              <a:rPr lang="tr-TR" sz="1000"/>
              <a:t> </a:t>
            </a:r>
            <a:r>
              <a:rPr lang="tr-TR" sz="1000" err="1"/>
              <a:t>level</a:t>
            </a:r>
            <a:r>
              <a:rPr lang="tr-TR" sz="1000"/>
              <a:t>, </a:t>
            </a:r>
            <a:r>
              <a:rPr lang="tr-TR" sz="1000" err="1"/>
              <a:t>the</a:t>
            </a:r>
            <a:r>
              <a:rPr lang="tr-TR" sz="1000"/>
              <a:t> </a:t>
            </a:r>
            <a:r>
              <a:rPr lang="tr-TR" sz="1000" err="1"/>
              <a:t>Dead</a:t>
            </a:r>
            <a:r>
              <a:rPr lang="tr-TR" sz="1000"/>
              <a:t> </a:t>
            </a:r>
            <a:r>
              <a:rPr lang="tr-TR" sz="1000" err="1"/>
              <a:t>Sea</a:t>
            </a:r>
            <a:r>
              <a:rPr lang="tr-TR" sz="1000"/>
              <a:t> is </a:t>
            </a:r>
            <a:r>
              <a:rPr lang="tr-TR" sz="1000" err="1"/>
              <a:t>the</a:t>
            </a:r>
            <a:r>
              <a:rPr lang="tr-TR" sz="1000"/>
              <a:t> </a:t>
            </a:r>
            <a:r>
              <a:rPr lang="tr-TR" sz="1000" err="1"/>
              <a:t>lowest</a:t>
            </a:r>
            <a:r>
              <a:rPr lang="tr-TR" sz="1000"/>
              <a:t> </a:t>
            </a:r>
            <a:r>
              <a:rPr lang="tr-TR" sz="1000" err="1"/>
              <a:t>place</a:t>
            </a:r>
            <a:r>
              <a:rPr lang="tr-TR" sz="1000"/>
              <a:t> on </a:t>
            </a:r>
            <a:r>
              <a:rPr lang="tr-TR" sz="1000" err="1"/>
              <a:t>earth</a:t>
            </a:r>
            <a:r>
              <a:rPr lang="tr-TR" sz="1000"/>
              <a:t>.</a:t>
            </a:r>
            <a:endParaRPr lang="tr-TR"/>
          </a:p>
          <a:p>
            <a:pPr algn="l"/>
            <a:endParaRPr lang="tr-TR" sz="1000"/>
          </a:p>
          <a:p>
            <a:pPr algn="l"/>
            <a:r>
              <a:rPr lang="tr-TR" sz="1400" err="1"/>
              <a:t>Qur'an</a:t>
            </a:r>
            <a:r>
              <a:rPr lang="tr-TR" sz="1400"/>
              <a:t>:</a:t>
            </a:r>
            <a:br>
              <a:rPr lang="tr-TR" sz="1200"/>
            </a:br>
            <a:r>
              <a:rPr lang="tr-TR" sz="1000" i="1"/>
              <a:t>"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Romans </a:t>
            </a:r>
            <a:r>
              <a:rPr lang="tr-TR" sz="1000" i="1" err="1">
                <a:ea typeface="+mn-lt"/>
                <a:cs typeface="+mn-lt"/>
              </a:rPr>
              <a:t>have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been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defeated</a:t>
            </a:r>
            <a:r>
              <a:rPr lang="tr-TR" sz="1000" i="1">
                <a:ea typeface="+mn-lt"/>
                <a:cs typeface="+mn-lt"/>
              </a:rPr>
              <a:t>. </a:t>
            </a:r>
            <a:r>
              <a:rPr lang="tr-TR" sz="1000" i="1" err="1">
                <a:ea typeface="+mn-lt"/>
                <a:cs typeface="+mn-lt"/>
              </a:rPr>
              <a:t>In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nearest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land</a:t>
            </a:r>
            <a:r>
              <a:rPr lang="tr-TR" sz="1000" i="1">
                <a:ea typeface="+mn-lt"/>
                <a:cs typeface="+mn-lt"/>
              </a:rPr>
              <a:t>. But they, </a:t>
            </a:r>
            <a:r>
              <a:rPr lang="tr-TR" sz="1000" i="1" err="1">
                <a:ea typeface="+mn-lt"/>
                <a:cs typeface="+mn-lt"/>
              </a:rPr>
              <a:t>after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their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defeat</a:t>
            </a:r>
            <a:r>
              <a:rPr lang="tr-TR" sz="1000" i="1">
                <a:ea typeface="+mn-lt"/>
                <a:cs typeface="+mn-lt"/>
              </a:rPr>
              <a:t>, </a:t>
            </a:r>
            <a:r>
              <a:rPr lang="tr-TR" sz="1000" i="1" err="1">
                <a:ea typeface="+mn-lt"/>
                <a:cs typeface="+mn-lt"/>
              </a:rPr>
              <a:t>will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overcome</a:t>
            </a:r>
            <a:r>
              <a:rPr lang="tr-TR" sz="1000" i="1">
                <a:ea typeface="+mn-lt"/>
                <a:cs typeface="+mn-lt"/>
              </a:rPr>
              <a:t>. </a:t>
            </a:r>
            <a:r>
              <a:rPr lang="tr-TR" sz="1000" i="1" err="1">
                <a:ea typeface="+mn-lt"/>
                <a:cs typeface="+mn-lt"/>
              </a:rPr>
              <a:t>Within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three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to</a:t>
            </a:r>
            <a:r>
              <a:rPr lang="tr-TR" sz="1000" i="1">
                <a:ea typeface="+mn-lt"/>
                <a:cs typeface="+mn-lt"/>
              </a:rPr>
              <a:t> nine </a:t>
            </a:r>
            <a:r>
              <a:rPr lang="tr-TR" sz="1000" i="1" err="1">
                <a:ea typeface="+mn-lt"/>
                <a:cs typeface="+mn-lt"/>
              </a:rPr>
              <a:t>years</a:t>
            </a:r>
            <a:r>
              <a:rPr lang="tr-TR" sz="1000" i="1">
                <a:ea typeface="+mn-lt"/>
                <a:cs typeface="+mn-lt"/>
              </a:rPr>
              <a:t>..."</a:t>
            </a:r>
          </a:p>
          <a:p>
            <a:pPr algn="l"/>
            <a:endParaRPr lang="tr-TR" sz="1000" i="1"/>
          </a:p>
          <a:p>
            <a:pPr algn="l"/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verses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b="1" err="1">
                <a:ea typeface="+mn-lt"/>
                <a:cs typeface="+mn-lt"/>
              </a:rPr>
              <a:t>Surah</a:t>
            </a:r>
            <a:r>
              <a:rPr lang="tr-TR" sz="1000" b="1">
                <a:ea typeface="+mn-lt"/>
                <a:cs typeface="+mn-lt"/>
              </a:rPr>
              <a:t> Ar-Rum (30:2-4)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revealed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during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early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b="1" err="1">
                <a:ea typeface="+mn-lt"/>
                <a:cs typeface="+mn-lt"/>
              </a:rPr>
              <a:t>Meccan</a:t>
            </a:r>
            <a:r>
              <a:rPr lang="tr-TR" sz="1000" b="1">
                <a:ea typeface="+mn-lt"/>
                <a:cs typeface="+mn-lt"/>
              </a:rPr>
              <a:t> </a:t>
            </a:r>
            <a:r>
              <a:rPr lang="tr-TR" sz="1000" b="1" err="1">
                <a:ea typeface="+mn-lt"/>
                <a:cs typeface="+mn-lt"/>
              </a:rPr>
              <a:t>period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Prophet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Muhammad's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mission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likely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around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b="1">
                <a:ea typeface="+mn-lt"/>
                <a:cs typeface="+mn-lt"/>
              </a:rPr>
              <a:t>615-616 CE</a:t>
            </a:r>
            <a:r>
              <a:rPr lang="tr-TR" sz="1000">
                <a:ea typeface="+mn-lt"/>
                <a:cs typeface="+mn-lt"/>
              </a:rPr>
              <a:t>. At </a:t>
            </a:r>
            <a:r>
              <a:rPr lang="tr-TR" sz="1000" err="1">
                <a:ea typeface="+mn-lt"/>
                <a:cs typeface="+mn-lt"/>
              </a:rPr>
              <a:t>that</a:t>
            </a:r>
            <a:r>
              <a:rPr lang="tr-TR" sz="1000">
                <a:ea typeface="+mn-lt"/>
                <a:cs typeface="+mn-lt"/>
              </a:rPr>
              <a:t> time,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Byzantine</a:t>
            </a:r>
            <a:r>
              <a:rPr lang="tr-TR" sz="1000">
                <a:ea typeface="+mn-lt"/>
                <a:cs typeface="+mn-lt"/>
              </a:rPr>
              <a:t> (Roman) </a:t>
            </a:r>
            <a:r>
              <a:rPr lang="tr-TR" sz="1000" err="1">
                <a:ea typeface="+mn-lt"/>
                <a:cs typeface="+mn-lt"/>
              </a:rPr>
              <a:t>Empire</a:t>
            </a:r>
            <a:r>
              <a:rPr lang="tr-TR" sz="1000">
                <a:ea typeface="+mn-lt"/>
                <a:cs typeface="+mn-lt"/>
              </a:rPr>
              <a:t> had </a:t>
            </a:r>
            <a:r>
              <a:rPr lang="tr-TR" sz="1000" err="1">
                <a:ea typeface="+mn-lt"/>
                <a:cs typeface="+mn-lt"/>
              </a:rPr>
              <a:t>already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suffered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b="1" err="1">
                <a:ea typeface="+mn-lt"/>
                <a:cs typeface="+mn-lt"/>
              </a:rPr>
              <a:t>major</a:t>
            </a:r>
            <a:r>
              <a:rPr lang="tr-TR" sz="1000" b="1">
                <a:ea typeface="+mn-lt"/>
                <a:cs typeface="+mn-lt"/>
              </a:rPr>
              <a:t> </a:t>
            </a:r>
            <a:r>
              <a:rPr lang="tr-TR" sz="1000" b="1" err="1">
                <a:ea typeface="+mn-lt"/>
                <a:cs typeface="+mn-lt"/>
              </a:rPr>
              <a:t>defeat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Sassanid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Persian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Empire</a:t>
            </a:r>
            <a:endParaRPr lang="tr-TR" sz="1000" err="1"/>
          </a:p>
          <a:p>
            <a:pPr algn="l"/>
            <a:endParaRPr lang="tr-TR" sz="120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9CA4803-B6A9-8542-483F-646F7ECBB1ED}"/>
              </a:ext>
            </a:extLst>
          </p:cNvPr>
          <p:cNvSpPr txBox="1"/>
          <p:nvPr/>
        </p:nvSpPr>
        <p:spPr>
          <a:xfrm>
            <a:off x="8332104" y="6128586"/>
            <a:ext cx="2640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900">
                <a:ea typeface="+mn-lt"/>
                <a:cs typeface="+mn-lt"/>
              </a:rPr>
              <a:t>https://www.thecollector.com/what-is-the-last-great-war-of-antiquity/</a:t>
            </a:r>
            <a:endParaRPr lang="tr-TR" sz="900"/>
          </a:p>
        </p:txBody>
      </p:sp>
      <p:pic>
        <p:nvPicPr>
          <p:cNvPr id="5" name="Resim 4" descr="Nineveh | History, Map, &amp; Significance | Britannica">
            <a:extLst>
              <a:ext uri="{FF2B5EF4-FFF2-40B4-BE49-F238E27FC236}">
                <a16:creationId xmlns:a16="http://schemas.microsoft.com/office/drawing/2014/main" id="{E822EAF5-5087-58DD-210D-12976EE9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41" t="35081" r="15702" b="8299"/>
          <a:stretch/>
        </p:blipFill>
        <p:spPr>
          <a:xfrm>
            <a:off x="8895875" y="1661181"/>
            <a:ext cx="2807963" cy="1764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CB85C1-FF74-F1FC-CC6A-818F309D1B8C}"/>
              </a:ext>
            </a:extLst>
          </p:cNvPr>
          <p:cNvSpPr/>
          <p:nvPr/>
        </p:nvSpPr>
        <p:spPr>
          <a:xfrm>
            <a:off x="9430692" y="2919742"/>
            <a:ext cx="445128" cy="445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58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546601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3600" err="1">
                <a:solidFill>
                  <a:srgbClr val="90C226"/>
                </a:solidFill>
                <a:ea typeface="+mj-lt"/>
                <a:cs typeface="+mj-lt"/>
              </a:rPr>
              <a:t>Pyramids</a:t>
            </a:r>
            <a:r>
              <a:rPr lang="tr-TR" sz="36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13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1300" err="1">
                <a:solidFill>
                  <a:srgbClr val="90C226"/>
                </a:solidFill>
                <a:ea typeface="+mj-lt"/>
                <a:cs typeface="+mj-lt"/>
              </a:rPr>
              <a:t>Don't</a:t>
            </a:r>
            <a:r>
              <a:rPr lang="tr-TR" sz="13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1300" err="1">
                <a:solidFill>
                  <a:srgbClr val="90C226"/>
                </a:solidFill>
                <a:ea typeface="+mj-lt"/>
                <a:cs typeface="+mj-lt"/>
              </a:rPr>
              <a:t>have</a:t>
            </a:r>
            <a:r>
              <a:rPr lang="tr-TR" sz="1300">
                <a:solidFill>
                  <a:srgbClr val="90C226"/>
                </a:solidFill>
                <a:ea typeface="+mj-lt"/>
                <a:cs typeface="+mj-lt"/>
              </a:rPr>
              <a:t> a </a:t>
            </a:r>
            <a:r>
              <a:rPr lang="tr-TR" sz="1300" err="1">
                <a:solidFill>
                  <a:srgbClr val="90C226"/>
                </a:solidFill>
                <a:ea typeface="+mj-lt"/>
                <a:cs typeface="+mj-lt"/>
              </a:rPr>
              <a:t>clear</a:t>
            </a:r>
            <a:r>
              <a:rPr lang="tr-TR" sz="13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1300" err="1">
                <a:ea typeface="+mj-lt"/>
                <a:cs typeface="+mj-lt"/>
              </a:rPr>
              <a:t>scientific</a:t>
            </a:r>
            <a:r>
              <a:rPr lang="tr-TR" sz="1300">
                <a:ea typeface="+mj-lt"/>
                <a:cs typeface="+mj-lt"/>
              </a:rPr>
              <a:t> </a:t>
            </a:r>
            <a:r>
              <a:rPr lang="tr-TR" sz="1300" err="1">
                <a:solidFill>
                  <a:srgbClr val="90C226"/>
                </a:solidFill>
                <a:ea typeface="+mj-lt"/>
                <a:cs typeface="+mj-lt"/>
              </a:rPr>
              <a:t>proof</a:t>
            </a:r>
            <a:r>
              <a:rPr lang="tr-TR" sz="1300">
                <a:solidFill>
                  <a:srgbClr val="90C226"/>
                </a:solidFill>
                <a:ea typeface="+mj-lt"/>
                <a:cs typeface="+mj-lt"/>
              </a:rPr>
              <a:t> yet)</a:t>
            </a:r>
            <a:endParaRPr lang="tr-TR" sz="1600" err="1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CBCF730-BE31-CE2E-FC8F-40FFEB27CB88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lt Başlık 2">
            <a:extLst>
              <a:ext uri="{FF2B5EF4-FFF2-40B4-BE49-F238E27FC236}">
                <a16:creationId xmlns:a16="http://schemas.microsoft.com/office/drawing/2014/main" id="{C1E540CA-5C78-D14B-6C27-FD3BE312ADAD}"/>
              </a:ext>
            </a:extLst>
          </p:cNvPr>
          <p:cNvSpPr txBox="1">
            <a:spLocks/>
          </p:cNvSpPr>
          <p:nvPr/>
        </p:nvSpPr>
        <p:spPr>
          <a:xfrm>
            <a:off x="779869" y="1303171"/>
            <a:ext cx="9156915" cy="493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400" b="1">
                <a:ea typeface="+mn-lt"/>
                <a:cs typeface="+mn-lt"/>
              </a:rPr>
              <a:t>Joseph </a:t>
            </a:r>
            <a:r>
              <a:rPr lang="tr-TR" sz="1400" b="1" err="1">
                <a:ea typeface="+mn-lt"/>
                <a:cs typeface="+mn-lt"/>
              </a:rPr>
              <a:t>Davidovits</a:t>
            </a:r>
            <a:r>
              <a:rPr lang="tr-TR" sz="1400" b="1">
                <a:ea typeface="+mn-lt"/>
                <a:cs typeface="+mn-lt"/>
              </a:rPr>
              <a:t> 1988 </a:t>
            </a:r>
            <a:r>
              <a:rPr lang="tr-TR" sz="1400" b="1" err="1">
                <a:ea typeface="+mn-lt"/>
                <a:cs typeface="+mn-lt"/>
              </a:rPr>
              <a:t>Theory</a:t>
            </a:r>
            <a:r>
              <a:rPr lang="tr-TR" sz="1400">
                <a:ea typeface="+mn-lt"/>
                <a:cs typeface="+mn-lt"/>
              </a:rPr>
              <a:t>:</a:t>
            </a:r>
            <a:endParaRPr lang="tr-TR" sz="1400"/>
          </a:p>
          <a:p>
            <a:pPr marL="285750" indent="-285750" algn="l">
              <a:buFont typeface="Arial"/>
              <a:buChar char="•"/>
            </a:pPr>
            <a:r>
              <a:rPr lang="tr-TR" sz="1100">
                <a:ea typeface="+mn-lt"/>
                <a:cs typeface="+mn-lt"/>
              </a:rPr>
              <a:t>Modern </a:t>
            </a:r>
            <a:r>
              <a:rPr lang="tr-TR" sz="1100" err="1">
                <a:ea typeface="+mn-lt"/>
                <a:cs typeface="+mn-lt"/>
              </a:rPr>
              <a:t>theories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scientists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like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>
                <a:ea typeface="+mn-lt"/>
                <a:cs typeface="+mn-lt"/>
              </a:rPr>
              <a:t>Joseph </a:t>
            </a:r>
            <a:r>
              <a:rPr lang="tr-TR" sz="1100" u="sng" err="1">
                <a:ea typeface="+mn-lt"/>
                <a:cs typeface="+mn-lt"/>
              </a:rPr>
              <a:t>Davidovits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suggest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parts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pyramids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may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have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been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built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using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geopolymer</a:t>
            </a:r>
            <a:br>
              <a:rPr lang="tr-TR" sz="1100">
                <a:ea typeface="+mn-lt"/>
                <a:cs typeface="+mn-lt"/>
              </a:rPr>
            </a:br>
            <a:r>
              <a:rPr lang="tr-TR" sz="1100">
                <a:ea typeface="+mn-lt"/>
                <a:cs typeface="+mn-lt"/>
              </a:rPr>
              <a:t>(</a:t>
            </a:r>
            <a:r>
              <a:rPr lang="tr-TR" sz="1100" err="1">
                <a:ea typeface="+mn-lt"/>
                <a:cs typeface="+mn-lt"/>
              </a:rPr>
              <a:t>man-made</a:t>
            </a:r>
            <a:r>
              <a:rPr lang="tr-TR" sz="1100">
                <a:ea typeface="+mn-lt"/>
                <a:cs typeface="+mn-lt"/>
              </a:rPr>
              <a:t> stone </a:t>
            </a:r>
            <a:r>
              <a:rPr lang="tr-TR" sz="1100" err="1">
                <a:ea typeface="+mn-lt"/>
                <a:cs typeface="+mn-lt"/>
              </a:rPr>
              <a:t>from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heated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clay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other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materials</a:t>
            </a:r>
            <a:r>
              <a:rPr lang="tr-TR" sz="1100">
                <a:ea typeface="+mn-lt"/>
                <a:cs typeface="+mn-lt"/>
              </a:rPr>
              <a:t>).</a:t>
            </a:r>
            <a:endParaRPr lang="tr-TR" sz="1100"/>
          </a:p>
          <a:p>
            <a:pPr marL="285750" indent="-285750" algn="l">
              <a:buFont typeface="Arial"/>
              <a:buChar char="•"/>
            </a:pPr>
            <a:r>
              <a:rPr lang="tr-TR" sz="1100" err="1">
                <a:ea typeface="+mn-lt"/>
                <a:cs typeface="+mn-lt"/>
              </a:rPr>
              <a:t>Microscopic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studies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reveal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pyramid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stones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include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cast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materials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resembling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natural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limestone</a:t>
            </a:r>
            <a:r>
              <a:rPr lang="tr-TR" sz="1100">
                <a:ea typeface="+mn-lt"/>
                <a:cs typeface="+mn-lt"/>
              </a:rPr>
              <a:t>.</a:t>
            </a:r>
            <a:endParaRPr lang="tr-TR" sz="1100"/>
          </a:p>
          <a:p>
            <a:pPr marL="285750" indent="-285750" algn="l">
              <a:buFont typeface="Arial"/>
              <a:buChar char="•"/>
            </a:pPr>
            <a:r>
              <a:rPr lang="tr-TR" sz="1100">
                <a:ea typeface="+mn-lt"/>
                <a:cs typeface="+mn-lt"/>
                <a:hlinkClick r:id="rId2"/>
              </a:rPr>
              <a:t>https://www.youtube.com/watch?v=znQk_yBHre4&amp;ab_channel=GeopolymerInstitute</a:t>
            </a:r>
            <a:endParaRPr lang="tr-TR" sz="1100"/>
          </a:p>
          <a:p>
            <a:pPr algn="l"/>
            <a:endParaRPr lang="tr-TR" sz="1000"/>
          </a:p>
          <a:p>
            <a:pPr algn="l"/>
            <a:r>
              <a:rPr lang="tr-TR" sz="1400" err="1"/>
              <a:t>Qur'an</a:t>
            </a:r>
            <a:r>
              <a:rPr lang="tr-TR" sz="1400"/>
              <a:t>:</a:t>
            </a:r>
            <a:endParaRPr lang="tr-TR" sz="1600"/>
          </a:p>
          <a:p>
            <a:pPr algn="l"/>
            <a:r>
              <a:rPr lang="tr-TR" sz="1100" i="1">
                <a:ea typeface="+mn-lt"/>
                <a:cs typeface="+mn-lt"/>
              </a:rPr>
              <a:t>''</a:t>
            </a:r>
            <a:r>
              <a:rPr lang="tr-TR" sz="1100" i="1" err="1">
                <a:ea typeface="+mn-lt"/>
                <a:cs typeface="+mn-lt"/>
              </a:rPr>
              <a:t>And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Pharaoh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said</a:t>
            </a:r>
            <a:r>
              <a:rPr lang="tr-TR" sz="1100" i="1">
                <a:ea typeface="+mn-lt"/>
                <a:cs typeface="+mn-lt"/>
              </a:rPr>
              <a:t>, 'O </a:t>
            </a:r>
            <a:r>
              <a:rPr lang="tr-TR" sz="1100" i="1" err="1">
                <a:ea typeface="+mn-lt"/>
                <a:cs typeface="+mn-lt"/>
              </a:rPr>
              <a:t>nobles</a:t>
            </a:r>
            <a:r>
              <a:rPr lang="tr-TR" sz="1100" i="1">
                <a:ea typeface="+mn-lt"/>
                <a:cs typeface="+mn-lt"/>
              </a:rPr>
              <a:t>, I do not </a:t>
            </a:r>
            <a:r>
              <a:rPr lang="tr-TR" sz="1100" i="1" err="1">
                <a:ea typeface="+mn-lt"/>
                <a:cs typeface="+mn-lt"/>
              </a:rPr>
              <a:t>know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that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you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have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any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god</a:t>
            </a:r>
            <a:r>
              <a:rPr lang="tr-TR" sz="1100" i="1">
                <a:ea typeface="+mn-lt"/>
                <a:cs typeface="+mn-lt"/>
              </a:rPr>
              <a:t> beside </a:t>
            </a:r>
            <a:r>
              <a:rPr lang="tr-TR" sz="1100" i="1" err="1">
                <a:ea typeface="+mn-lt"/>
                <a:cs typeface="+mn-lt"/>
              </a:rPr>
              <a:t>myself</a:t>
            </a:r>
            <a:r>
              <a:rPr lang="tr-TR" sz="1100" i="1">
                <a:ea typeface="+mn-lt"/>
                <a:cs typeface="+mn-lt"/>
              </a:rPr>
              <a:t>. </a:t>
            </a:r>
            <a:br>
              <a:rPr lang="tr-TR" sz="1100" i="1">
                <a:ea typeface="+mn-lt"/>
                <a:cs typeface="+mn-lt"/>
              </a:rPr>
            </a:br>
            <a:r>
              <a:rPr lang="tr-TR" sz="1100" i="1" err="1">
                <a:ea typeface="+mn-lt"/>
                <a:cs typeface="+mn-lt"/>
              </a:rPr>
              <a:t>Haman</a:t>
            </a:r>
            <a:r>
              <a:rPr lang="tr-TR" sz="1100" i="1">
                <a:ea typeface="+mn-lt"/>
                <a:cs typeface="+mn-lt"/>
              </a:rPr>
              <a:t>, </a:t>
            </a:r>
            <a:r>
              <a:rPr lang="tr-TR" sz="1100" i="1" err="1">
                <a:ea typeface="+mn-lt"/>
                <a:cs typeface="+mn-lt"/>
              </a:rPr>
              <a:t>bake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bricks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out</a:t>
            </a:r>
            <a:r>
              <a:rPr lang="tr-TR" sz="1100" i="1">
                <a:ea typeface="+mn-lt"/>
                <a:cs typeface="+mn-lt"/>
              </a:rPr>
              <a:t> of </a:t>
            </a:r>
            <a:r>
              <a:rPr lang="tr-TR" sz="1100" i="1" err="1">
                <a:ea typeface="+mn-lt"/>
                <a:cs typeface="+mn-lt"/>
              </a:rPr>
              <a:t>clay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and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build</a:t>
            </a:r>
            <a:r>
              <a:rPr lang="tr-TR" sz="1100" i="1">
                <a:ea typeface="+mn-lt"/>
                <a:cs typeface="+mn-lt"/>
              </a:rPr>
              <a:t> a </a:t>
            </a:r>
            <a:r>
              <a:rPr lang="tr-TR" sz="1100" i="1" err="1">
                <a:ea typeface="+mn-lt"/>
                <a:cs typeface="+mn-lt"/>
              </a:rPr>
              <a:t>lofty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palace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for</a:t>
            </a:r>
            <a:r>
              <a:rPr lang="tr-TR" sz="1100" i="1">
                <a:ea typeface="+mn-lt"/>
                <a:cs typeface="+mn-lt"/>
              </a:rPr>
              <a:t> me </a:t>
            </a:r>
            <a:r>
              <a:rPr lang="tr-TR" sz="1100" i="1" err="1">
                <a:ea typeface="+mn-lt"/>
                <a:cs typeface="+mn-lt"/>
              </a:rPr>
              <a:t>so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that</a:t>
            </a:r>
            <a:r>
              <a:rPr lang="tr-TR" sz="1100" i="1">
                <a:ea typeface="+mn-lt"/>
                <a:cs typeface="+mn-lt"/>
              </a:rPr>
              <a:t> I </a:t>
            </a:r>
            <a:r>
              <a:rPr lang="tr-TR" sz="1100" i="1" err="1">
                <a:ea typeface="+mn-lt"/>
                <a:cs typeface="+mn-lt"/>
              </a:rPr>
              <a:t>may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mount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up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and</a:t>
            </a:r>
            <a:r>
              <a:rPr lang="tr-TR" sz="1100" i="1">
                <a:ea typeface="+mn-lt"/>
                <a:cs typeface="+mn-lt"/>
              </a:rPr>
              <a:t> be </a:t>
            </a:r>
            <a:r>
              <a:rPr lang="tr-TR" sz="1100" i="1" err="1">
                <a:ea typeface="+mn-lt"/>
                <a:cs typeface="+mn-lt"/>
              </a:rPr>
              <a:t>able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to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observe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the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god</a:t>
            </a:r>
            <a:r>
              <a:rPr lang="tr-TR" sz="1100" i="1">
                <a:ea typeface="+mn-lt"/>
                <a:cs typeface="+mn-lt"/>
              </a:rPr>
              <a:t> of </a:t>
            </a:r>
            <a:r>
              <a:rPr lang="tr-TR" sz="1100" i="1" err="1">
                <a:ea typeface="+mn-lt"/>
                <a:cs typeface="+mn-lt"/>
              </a:rPr>
              <a:t>Moses</a:t>
            </a:r>
            <a:r>
              <a:rPr lang="tr-TR" sz="1100" i="1">
                <a:ea typeface="+mn-lt"/>
                <a:cs typeface="+mn-lt"/>
              </a:rPr>
              <a:t>, </a:t>
            </a:r>
            <a:br>
              <a:rPr lang="tr-TR" sz="1100" i="1">
                <a:ea typeface="+mn-lt"/>
                <a:cs typeface="+mn-lt"/>
              </a:rPr>
            </a:br>
            <a:r>
              <a:rPr lang="tr-TR" sz="1100" i="1" err="1">
                <a:ea typeface="+mn-lt"/>
                <a:cs typeface="+mn-lt"/>
              </a:rPr>
              <a:t>even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though</a:t>
            </a:r>
            <a:r>
              <a:rPr lang="tr-TR" sz="1100" i="1">
                <a:ea typeface="+mn-lt"/>
                <a:cs typeface="+mn-lt"/>
              </a:rPr>
              <a:t> I </a:t>
            </a:r>
            <a:r>
              <a:rPr lang="tr-TR" sz="1100" i="1" err="1">
                <a:ea typeface="+mn-lt"/>
                <a:cs typeface="+mn-lt"/>
              </a:rPr>
              <a:t>believe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that</a:t>
            </a:r>
            <a:r>
              <a:rPr lang="tr-TR" sz="1100" i="1">
                <a:ea typeface="+mn-lt"/>
                <a:cs typeface="+mn-lt"/>
              </a:rPr>
              <a:t> </a:t>
            </a:r>
            <a:r>
              <a:rPr lang="tr-TR" sz="1100" i="1" err="1">
                <a:ea typeface="+mn-lt"/>
                <a:cs typeface="+mn-lt"/>
              </a:rPr>
              <a:t>Moses</a:t>
            </a:r>
            <a:r>
              <a:rPr lang="tr-TR" sz="1100" i="1">
                <a:ea typeface="+mn-lt"/>
                <a:cs typeface="+mn-lt"/>
              </a:rPr>
              <a:t> is a </a:t>
            </a:r>
            <a:r>
              <a:rPr lang="tr-TR" sz="1100" i="1" err="1">
                <a:ea typeface="+mn-lt"/>
                <a:cs typeface="+mn-lt"/>
              </a:rPr>
              <a:t>liar</a:t>
            </a:r>
            <a:r>
              <a:rPr lang="tr-TR" sz="1100" i="1">
                <a:ea typeface="+mn-lt"/>
                <a:cs typeface="+mn-lt"/>
              </a:rPr>
              <a:t>.'</a:t>
            </a:r>
            <a:r>
              <a:rPr lang="tr-TR" sz="1100">
                <a:ea typeface="+mn-lt"/>
                <a:cs typeface="+mn-lt"/>
              </a:rPr>
              <a:t>"</a:t>
            </a:r>
          </a:p>
          <a:p>
            <a:pPr algn="l"/>
            <a:endParaRPr lang="tr-TR" sz="100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9CA4803-B6A9-8542-483F-646F7ECBB1ED}"/>
              </a:ext>
            </a:extLst>
          </p:cNvPr>
          <p:cNvSpPr txBox="1"/>
          <p:nvPr/>
        </p:nvSpPr>
        <p:spPr>
          <a:xfrm>
            <a:off x="5736778" y="6422824"/>
            <a:ext cx="610354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000">
                <a:ea typeface="+mn-lt"/>
                <a:cs typeface="+mn-lt"/>
              </a:rPr>
              <a:t>Joseph </a:t>
            </a:r>
            <a:r>
              <a:rPr lang="tr-TR" sz="1000" err="1">
                <a:ea typeface="+mn-lt"/>
                <a:cs typeface="+mn-lt"/>
              </a:rPr>
              <a:t>Davidovits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Margie</a:t>
            </a:r>
            <a:r>
              <a:rPr lang="tr-TR" sz="1000">
                <a:ea typeface="+mn-lt"/>
                <a:cs typeface="+mn-lt"/>
              </a:rPr>
              <a:t> Morris (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Pyramids</a:t>
            </a:r>
            <a:r>
              <a:rPr lang="tr-TR" sz="1000">
                <a:ea typeface="+mn-lt"/>
                <a:cs typeface="+mn-lt"/>
              </a:rPr>
              <a:t>: An </a:t>
            </a:r>
            <a:r>
              <a:rPr lang="tr-TR" sz="1000" err="1">
                <a:ea typeface="+mn-lt"/>
                <a:cs typeface="+mn-lt"/>
              </a:rPr>
              <a:t>Enigma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Solved</a:t>
            </a:r>
            <a:r>
              <a:rPr lang="tr-TR" sz="1000">
                <a:ea typeface="+mn-lt"/>
                <a:cs typeface="+mn-lt"/>
              </a:rPr>
              <a:t>, 1988)</a:t>
            </a:r>
            <a:endParaRPr lang="tr-TR" sz="1000"/>
          </a:p>
        </p:txBody>
      </p:sp>
      <p:sp>
        <p:nvSpPr>
          <p:cNvPr id="7" name="Alt Başlık 6">
            <a:extLst>
              <a:ext uri="{FF2B5EF4-FFF2-40B4-BE49-F238E27FC236}">
                <a16:creationId xmlns:a16="http://schemas.microsoft.com/office/drawing/2014/main" id="{41318E66-4F71-F115-3AF5-D8543977A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522" y="6125585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pic>
        <p:nvPicPr>
          <p:cNvPr id="11" name="Resim 10" descr="HD Wallpaper 1920x1080 Free Download">
            <a:extLst>
              <a:ext uri="{FF2B5EF4-FFF2-40B4-BE49-F238E27FC236}">
                <a16:creationId xmlns:a16="http://schemas.microsoft.com/office/drawing/2014/main" id="{08FAD01D-D89D-2984-1292-4156C6D0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91" y="4023038"/>
            <a:ext cx="3776805" cy="2101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3982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200" err="1"/>
              <a:t>Astronauts</a:t>
            </a:r>
            <a:r>
              <a:rPr lang="tr-TR" sz="3200"/>
              <a:t> </a:t>
            </a:r>
            <a:r>
              <a:rPr lang="tr-TR" sz="3200" err="1"/>
              <a:t>trainings</a:t>
            </a:r>
            <a:r>
              <a:rPr lang="tr-TR" sz="3200"/>
              <a:t> </a:t>
            </a:r>
            <a:r>
              <a:rPr lang="tr-TR" sz="3200" err="1"/>
              <a:t>before</a:t>
            </a:r>
            <a:r>
              <a:rPr lang="tr-TR" sz="3200"/>
              <a:t> </a:t>
            </a:r>
            <a:r>
              <a:rPr lang="tr-TR" sz="3200" err="1"/>
              <a:t>going</a:t>
            </a:r>
            <a:r>
              <a:rPr lang="tr-TR" sz="3200"/>
              <a:t> in </a:t>
            </a:r>
            <a:r>
              <a:rPr lang="tr-TR" sz="3200" err="1"/>
              <a:t>space</a:t>
            </a:r>
            <a:r>
              <a:rPr lang="tr-TR" sz="320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177388" cy="2700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050" err="1">
                <a:ea typeface="+mn-lt"/>
                <a:cs typeface="+mn-lt"/>
              </a:rPr>
              <a:t>This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training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takes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place</a:t>
            </a:r>
            <a:r>
              <a:rPr lang="tr-TR" sz="1050">
                <a:ea typeface="+mn-lt"/>
                <a:cs typeface="+mn-lt"/>
              </a:rPr>
              <a:t> in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Neutral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Buoyancy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Laboratory</a:t>
            </a:r>
            <a:r>
              <a:rPr lang="tr-TR" sz="1050">
                <a:ea typeface="+mn-lt"/>
                <a:cs typeface="+mn-lt"/>
              </a:rPr>
              <a:t> (NBL), a </a:t>
            </a:r>
            <a:r>
              <a:rPr lang="tr-TR" sz="1050" err="1">
                <a:ea typeface="+mn-lt"/>
                <a:cs typeface="+mn-lt"/>
              </a:rPr>
              <a:t>large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indoor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pool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that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contains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mock-ups</a:t>
            </a:r>
            <a:r>
              <a:rPr lang="tr-TR" sz="1050">
                <a:ea typeface="+mn-lt"/>
                <a:cs typeface="+mn-lt"/>
              </a:rPr>
              <a:t> of </a:t>
            </a:r>
            <a:r>
              <a:rPr lang="tr-TR" sz="1050" err="1">
                <a:ea typeface="+mn-lt"/>
                <a:cs typeface="+mn-lt"/>
              </a:rPr>
              <a:t>spacecraft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space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station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modules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endParaRPr lang="tr-TR" sz="1050"/>
          </a:p>
          <a:p>
            <a:pPr marL="171450" indent="-1714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Simulate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Microgravity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underwater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environment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allows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astronauts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to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experience</a:t>
            </a:r>
            <a:r>
              <a:rPr lang="tr-TR" sz="1050">
                <a:ea typeface="+mn-lt"/>
                <a:cs typeface="+mn-lt"/>
              </a:rPr>
              <a:t> a </a:t>
            </a:r>
            <a:r>
              <a:rPr lang="tr-TR" sz="1050" err="1">
                <a:ea typeface="+mn-lt"/>
                <a:cs typeface="+mn-lt"/>
              </a:rPr>
              <a:t>similar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sensation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to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what</a:t>
            </a:r>
            <a:r>
              <a:rPr lang="tr-TR" sz="1050">
                <a:ea typeface="+mn-lt"/>
                <a:cs typeface="+mn-lt"/>
              </a:rPr>
              <a:t> they </a:t>
            </a:r>
            <a:r>
              <a:rPr lang="tr-TR" sz="1050" err="1">
                <a:ea typeface="+mn-lt"/>
                <a:cs typeface="+mn-lt"/>
              </a:rPr>
              <a:t>will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feel</a:t>
            </a:r>
            <a:r>
              <a:rPr lang="tr-TR" sz="1050">
                <a:ea typeface="+mn-lt"/>
                <a:cs typeface="+mn-lt"/>
              </a:rPr>
              <a:t> in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microgravity</a:t>
            </a:r>
            <a:r>
              <a:rPr lang="tr-TR" sz="1050">
                <a:ea typeface="+mn-lt"/>
                <a:cs typeface="+mn-lt"/>
              </a:rPr>
              <a:t> of </a:t>
            </a:r>
            <a:r>
              <a:rPr lang="tr-TR" sz="1050" err="1">
                <a:ea typeface="+mn-lt"/>
                <a:cs typeface="+mn-lt"/>
              </a:rPr>
              <a:t>space</a:t>
            </a:r>
            <a:endParaRPr lang="tr-TR" err="1"/>
          </a:p>
          <a:p>
            <a:pPr marL="171450" indent="-1714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Prepare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for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Spacewalks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Astronauts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practice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intricate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tasks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such</a:t>
            </a:r>
            <a:r>
              <a:rPr lang="tr-TR" sz="1050">
                <a:ea typeface="+mn-lt"/>
                <a:cs typeface="+mn-lt"/>
              </a:rPr>
              <a:t> as </a:t>
            </a:r>
            <a:r>
              <a:rPr lang="tr-TR" sz="1050" err="1">
                <a:ea typeface="+mn-lt"/>
                <a:cs typeface="+mn-lt"/>
              </a:rPr>
              <a:t>repairing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equipment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installing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new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modules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conducting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scientific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experiments</a:t>
            </a:r>
            <a:r>
              <a:rPr lang="tr-TR" sz="1050">
                <a:ea typeface="+mn-lt"/>
                <a:cs typeface="+mn-lt"/>
              </a:rPr>
              <a:t>.</a:t>
            </a:r>
          </a:p>
          <a:p>
            <a:endParaRPr lang="tr-TR" sz="1100">
              <a:ea typeface="+mn-lt"/>
              <a:cs typeface="+mn-lt"/>
            </a:endParaRPr>
          </a:p>
          <a:p>
            <a:endParaRPr lang="tr-TR" sz="1100">
              <a:ea typeface="+mn-lt"/>
              <a:cs typeface="+mn-lt"/>
            </a:endParaRPr>
          </a:p>
          <a:p>
            <a:r>
              <a:rPr lang="tr-TR" sz="1100">
                <a:ea typeface="+mn-lt"/>
                <a:cs typeface="+mn-lt"/>
                <a:hlinkClick r:id="rId2"/>
              </a:rPr>
              <a:t>https://www.youtube.com/watch?v=4514z--Zbfk&amp;t=133s&amp;ab_channel=BlueWorldTV</a:t>
            </a:r>
            <a:endParaRPr lang="tr-TR" sz="1200" b="1" baseline="30000">
              <a:ea typeface="+mn-lt"/>
              <a:cs typeface="+mn-lt"/>
              <a:hlinkClick r:id="rId2"/>
            </a:endParaRPr>
          </a:p>
          <a:p>
            <a:endParaRPr lang="tr-TR" sz="1100"/>
          </a:p>
          <a:p>
            <a:endParaRPr lang="tr-TR" sz="1100"/>
          </a:p>
          <a:p>
            <a:endParaRPr lang="tr-TR" sz="1100"/>
          </a:p>
          <a:p>
            <a:r>
              <a:rPr lang="tr-TR" sz="1100" err="1">
                <a:ea typeface="+mn-lt"/>
                <a:cs typeface="+mn-lt"/>
              </a:rPr>
              <a:t>Surah</a:t>
            </a:r>
            <a:r>
              <a:rPr lang="tr-TR" sz="1100">
                <a:ea typeface="+mn-lt"/>
                <a:cs typeface="+mn-lt"/>
              </a:rPr>
              <a:t> Al-</a:t>
            </a:r>
            <a:r>
              <a:rPr lang="tr-TR" sz="1100" err="1">
                <a:ea typeface="+mn-lt"/>
                <a:cs typeface="+mn-lt"/>
              </a:rPr>
              <a:t>Anbiya</a:t>
            </a:r>
            <a:r>
              <a:rPr lang="tr-TR" sz="1100">
                <a:ea typeface="+mn-lt"/>
                <a:cs typeface="+mn-lt"/>
              </a:rPr>
              <a:t> (21:33):</a:t>
            </a:r>
            <a:endParaRPr lang="tr-TR" sz="1200" b="1" baseline="30000">
              <a:ea typeface="+mn-lt"/>
              <a:cs typeface="+mn-lt"/>
            </a:endParaRPr>
          </a:p>
          <a:p>
            <a:r>
              <a:rPr lang="tr-TR" sz="1100">
                <a:ea typeface="+mn-lt"/>
                <a:cs typeface="+mn-lt"/>
              </a:rPr>
              <a:t>"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it is He </a:t>
            </a:r>
            <a:r>
              <a:rPr lang="tr-TR" sz="1100" err="1">
                <a:ea typeface="+mn-lt"/>
                <a:cs typeface="+mn-lt"/>
              </a:rPr>
              <a:t>who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created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night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day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sun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moon</a:t>
            </a:r>
            <a:r>
              <a:rPr lang="tr-TR" sz="1100">
                <a:ea typeface="+mn-lt"/>
                <a:cs typeface="+mn-lt"/>
              </a:rPr>
              <a:t>; </a:t>
            </a:r>
            <a:r>
              <a:rPr lang="tr-TR" sz="1100" err="1">
                <a:ea typeface="+mn-lt"/>
                <a:cs typeface="+mn-lt"/>
              </a:rPr>
              <a:t>all</a:t>
            </a:r>
            <a:r>
              <a:rPr lang="tr-TR" sz="1100">
                <a:ea typeface="+mn-lt"/>
                <a:cs typeface="+mn-lt"/>
              </a:rPr>
              <a:t> [</a:t>
            </a:r>
            <a:r>
              <a:rPr lang="tr-TR" sz="1100" err="1">
                <a:ea typeface="+mn-lt"/>
                <a:cs typeface="+mn-lt"/>
              </a:rPr>
              <a:t>heavenly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bodies</a:t>
            </a:r>
            <a:r>
              <a:rPr lang="tr-TR" sz="1100">
                <a:ea typeface="+mn-lt"/>
                <a:cs typeface="+mn-lt"/>
              </a:rPr>
              <a:t>] in an orbit </a:t>
            </a:r>
            <a:r>
              <a:rPr lang="tr-TR" sz="1100" err="1">
                <a:ea typeface="+mn-lt"/>
                <a:cs typeface="+mn-lt"/>
              </a:rPr>
              <a:t>are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swimming</a:t>
            </a:r>
            <a:r>
              <a:rPr lang="tr-TR" sz="1100">
                <a:ea typeface="+mn-lt"/>
                <a:cs typeface="+mn-lt"/>
              </a:rPr>
              <a:t>."</a:t>
            </a:r>
            <a:br>
              <a:rPr lang="tr-TR" sz="1100"/>
            </a:br>
            <a:endParaRPr lang="tr-TR" sz="1200" b="1" baseline="3000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D5F34B4D-8CB2-C652-A240-4984524D7765}"/>
              </a:ext>
            </a:extLst>
          </p:cNvPr>
          <p:cNvSpPr txBox="1"/>
          <p:nvPr/>
        </p:nvSpPr>
        <p:spPr>
          <a:xfrm>
            <a:off x="3870357" y="6216712"/>
            <a:ext cx="24746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>
                <a:ea typeface="+mn-lt"/>
                <a:cs typeface="+mn-lt"/>
              </a:rPr>
              <a:t>Neutral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Buoyancy</a:t>
            </a:r>
            <a:r>
              <a:rPr lang="tr-TR" sz="1400">
                <a:ea typeface="+mn-lt"/>
                <a:cs typeface="+mn-lt"/>
              </a:rPr>
              <a:t> Training</a:t>
            </a:r>
            <a:endParaRPr lang="tr-TR"/>
          </a:p>
        </p:txBody>
      </p:sp>
      <p:pic>
        <p:nvPicPr>
          <p:cNvPr id="5" name="Resim 4" descr="Neutral Buoyancy - NASA">
            <a:extLst>
              <a:ext uri="{FF2B5EF4-FFF2-40B4-BE49-F238E27FC236}">
                <a16:creationId xmlns:a16="http://schemas.microsoft.com/office/drawing/2014/main" id="{287A98DD-91AE-E6BF-30F2-0F6FD853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63" y="4021700"/>
            <a:ext cx="27432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200" err="1"/>
              <a:t>Female</a:t>
            </a:r>
            <a:r>
              <a:rPr lang="tr-TR" sz="3200"/>
              <a:t> </a:t>
            </a:r>
            <a:r>
              <a:rPr lang="tr-TR" sz="3200" err="1"/>
              <a:t>worker</a:t>
            </a:r>
            <a:r>
              <a:rPr lang="tr-TR" sz="3200"/>
              <a:t> </a:t>
            </a:r>
            <a:r>
              <a:rPr lang="tr-TR" sz="3200" err="1"/>
              <a:t>honey</a:t>
            </a:r>
            <a:r>
              <a:rPr lang="tr-TR" sz="3200"/>
              <a:t> </a:t>
            </a:r>
            <a:r>
              <a:rPr lang="tr-TR" sz="3200" err="1"/>
              <a:t>bees</a:t>
            </a:r>
            <a:r>
              <a:rPr lang="tr-TR" sz="32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174754"/>
            <a:ext cx="8177388" cy="29623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100" err="1">
                <a:ea typeface="+mn-lt"/>
                <a:cs typeface="+mn-lt"/>
              </a:rPr>
              <a:t>Between</a:t>
            </a:r>
            <a:r>
              <a:rPr lang="tr-TR" sz="1100">
                <a:ea typeface="+mn-lt"/>
                <a:cs typeface="+mn-lt"/>
              </a:rPr>
              <a:t> 500-650 AD, </a:t>
            </a:r>
            <a:br>
              <a:rPr lang="en-US"/>
            </a:br>
            <a:r>
              <a:rPr lang="tr-TR" sz="1100" err="1">
                <a:ea typeface="+mn-lt"/>
                <a:cs typeface="+mn-lt"/>
              </a:rPr>
              <a:t>There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wasn't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any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scientific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proof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regarding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genders</a:t>
            </a:r>
            <a:r>
              <a:rPr lang="tr-TR" sz="1100">
                <a:ea typeface="+mn-lt"/>
                <a:cs typeface="+mn-lt"/>
              </a:rPr>
              <a:t> of </a:t>
            </a:r>
            <a:r>
              <a:rPr lang="tr-TR" sz="1100" err="1">
                <a:ea typeface="+mn-lt"/>
                <a:cs typeface="+mn-lt"/>
              </a:rPr>
              <a:t>honey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bees</a:t>
            </a:r>
            <a:r>
              <a:rPr lang="tr-TR" sz="1100">
                <a:ea typeface="+mn-lt"/>
                <a:cs typeface="+mn-lt"/>
              </a:rPr>
              <a:t>. </a:t>
            </a:r>
            <a:endParaRPr lang="tr-TR"/>
          </a:p>
          <a:p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understanding</a:t>
            </a:r>
            <a:r>
              <a:rPr lang="tr-TR" sz="1100">
                <a:ea typeface="+mn-lt"/>
                <a:cs typeface="+mn-lt"/>
              </a:rPr>
              <a:t> of </a:t>
            </a:r>
            <a:r>
              <a:rPr lang="tr-TR" sz="1100" err="1">
                <a:ea typeface="+mn-lt"/>
                <a:cs typeface="+mn-lt"/>
              </a:rPr>
              <a:t>bee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biology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gender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roles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was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very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limited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during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 time. </a:t>
            </a:r>
            <a:endParaRPr lang="tr-TR">
              <a:ea typeface="+mn-lt"/>
              <a:cs typeface="+mn-lt"/>
            </a:endParaRPr>
          </a:p>
          <a:p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concept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worker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bees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were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female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drones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were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male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wasn't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scientifically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established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until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much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later</a:t>
            </a:r>
            <a:r>
              <a:rPr lang="tr-TR" sz="1100">
                <a:ea typeface="+mn-lt"/>
                <a:cs typeface="+mn-lt"/>
              </a:rPr>
              <a:t>.</a:t>
            </a:r>
            <a:endParaRPr lang="tr-TR"/>
          </a:p>
          <a:p>
            <a:endParaRPr lang="tr-TR" sz="1100">
              <a:ea typeface="+mn-lt"/>
              <a:cs typeface="+mn-lt"/>
            </a:endParaRPr>
          </a:p>
          <a:p>
            <a:r>
              <a:rPr lang="tr-TR" sz="1100" err="1">
                <a:ea typeface="+mn-lt"/>
                <a:cs typeface="+mn-lt"/>
              </a:rPr>
              <a:t>It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wasn't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until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u="sng">
                <a:ea typeface="+mn-lt"/>
                <a:cs typeface="+mn-lt"/>
              </a:rPr>
              <a:t>mid-1800s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u="sng">
                <a:ea typeface="+mn-lt"/>
                <a:cs typeface="+mn-lt"/>
              </a:rPr>
              <a:t>Johann </a:t>
            </a:r>
            <a:r>
              <a:rPr lang="tr-TR" sz="1100" u="sng" err="1">
                <a:ea typeface="+mn-lt"/>
                <a:cs typeface="+mn-lt"/>
              </a:rPr>
              <a:t>Dzierzon</a:t>
            </a:r>
            <a:r>
              <a:rPr lang="tr-TR" sz="1100">
                <a:ea typeface="+mn-lt"/>
                <a:cs typeface="+mn-lt"/>
              </a:rPr>
              <a:t>, </a:t>
            </a:r>
            <a:endParaRPr lang="tr-TR"/>
          </a:p>
          <a:p>
            <a:r>
              <a:rPr lang="tr-TR" sz="1100">
                <a:ea typeface="+mn-lt"/>
                <a:cs typeface="+mn-lt"/>
              </a:rPr>
              <a:t>a </a:t>
            </a:r>
            <a:r>
              <a:rPr lang="tr-TR" sz="1100" err="1">
                <a:ea typeface="+mn-lt"/>
                <a:cs typeface="+mn-lt"/>
              </a:rPr>
              <a:t>Catholic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priest</a:t>
            </a:r>
            <a:r>
              <a:rPr lang="tr-TR" sz="1100">
                <a:ea typeface="+mn-lt"/>
                <a:cs typeface="+mn-lt"/>
              </a:rPr>
              <a:t>, </a:t>
            </a:r>
            <a:r>
              <a:rPr lang="tr-TR" sz="1100" err="1">
                <a:ea typeface="+mn-lt"/>
                <a:cs typeface="+mn-lt"/>
              </a:rPr>
              <a:t>discovered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unique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sex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determination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system</a:t>
            </a:r>
            <a:r>
              <a:rPr lang="tr-TR" sz="1100">
                <a:ea typeface="+mn-lt"/>
                <a:cs typeface="+mn-lt"/>
              </a:rPr>
              <a:t> in </a:t>
            </a:r>
            <a:r>
              <a:rPr lang="tr-TR" sz="1100" err="1">
                <a:ea typeface="+mn-lt"/>
                <a:cs typeface="+mn-lt"/>
              </a:rPr>
              <a:t>honey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bees</a:t>
            </a:r>
            <a:r>
              <a:rPr lang="tr-TR" sz="1100">
                <a:ea typeface="+mn-lt"/>
                <a:cs typeface="+mn-lt"/>
              </a:rPr>
              <a:t>, </a:t>
            </a:r>
            <a:r>
              <a:rPr lang="tr-TR" sz="1100" err="1">
                <a:ea typeface="+mn-lt"/>
                <a:cs typeface="+mn-lt"/>
              </a:rPr>
              <a:t>where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fertilized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eggs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become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females</a:t>
            </a:r>
            <a:r>
              <a:rPr lang="tr-TR" sz="1100">
                <a:ea typeface="+mn-lt"/>
                <a:cs typeface="+mn-lt"/>
              </a:rPr>
              <a:t> (</a:t>
            </a:r>
            <a:r>
              <a:rPr lang="tr-TR" sz="1100" err="1">
                <a:ea typeface="+mn-lt"/>
                <a:cs typeface="+mn-lt"/>
              </a:rPr>
              <a:t>workers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or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queens</a:t>
            </a:r>
            <a:r>
              <a:rPr lang="tr-TR" sz="1100">
                <a:ea typeface="+mn-lt"/>
                <a:cs typeface="+mn-lt"/>
              </a:rPr>
              <a:t>) 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unfertilized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eggs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become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males</a:t>
            </a:r>
            <a:r>
              <a:rPr lang="tr-TR" sz="1100">
                <a:ea typeface="+mn-lt"/>
                <a:cs typeface="+mn-lt"/>
              </a:rPr>
              <a:t> (</a:t>
            </a:r>
            <a:r>
              <a:rPr lang="tr-TR" sz="1100" err="1">
                <a:ea typeface="+mn-lt"/>
                <a:cs typeface="+mn-lt"/>
              </a:rPr>
              <a:t>drones</a:t>
            </a:r>
            <a:r>
              <a:rPr lang="tr-TR" sz="1100">
                <a:ea typeface="+mn-lt"/>
                <a:cs typeface="+mn-lt"/>
              </a:rPr>
              <a:t>).</a:t>
            </a:r>
            <a:endParaRPr lang="tr-TR"/>
          </a:p>
          <a:p>
            <a:endParaRPr lang="tr-TR" sz="1100">
              <a:ea typeface="+mn-lt"/>
              <a:cs typeface="+mn-lt"/>
            </a:endParaRPr>
          </a:p>
          <a:p>
            <a:br>
              <a:rPr lang="tr-TR" sz="1100">
                <a:ea typeface="+mn-lt"/>
                <a:cs typeface="+mn-lt"/>
              </a:rPr>
            </a:br>
            <a:r>
              <a:rPr lang="tr-TR" sz="1050" b="1">
                <a:ea typeface="+mn-lt"/>
                <a:cs typeface="+mn-lt"/>
              </a:rPr>
              <a:t>A </a:t>
            </a:r>
            <a:r>
              <a:rPr lang="tr-TR" sz="1050" b="1" err="1">
                <a:ea typeface="+mn-lt"/>
                <a:cs typeface="+mn-lt"/>
              </a:rPr>
              <a:t>non-Muslim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beekeeper</a:t>
            </a:r>
            <a:r>
              <a:rPr lang="tr-TR" sz="1050" b="1">
                <a:ea typeface="+mn-lt"/>
                <a:cs typeface="+mn-lt"/>
              </a:rPr>
              <a:t> (</a:t>
            </a:r>
            <a:r>
              <a:rPr lang="tr-TR" sz="1050" b="1" err="1">
                <a:ea typeface="+mn-lt"/>
                <a:cs typeface="+mn-lt"/>
              </a:rPr>
              <a:t>McKay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Orton</a:t>
            </a:r>
            <a:r>
              <a:rPr lang="tr-TR" sz="1050" b="1">
                <a:ea typeface="+mn-lt"/>
                <a:cs typeface="+mn-lt"/>
              </a:rPr>
              <a:t>) </a:t>
            </a:r>
            <a:r>
              <a:rPr lang="tr-TR" sz="1050" b="1" err="1">
                <a:ea typeface="+mn-lt"/>
                <a:cs typeface="+mn-lt"/>
              </a:rPr>
              <a:t>interprets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the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verses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about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bees</a:t>
            </a:r>
            <a:r>
              <a:rPr lang="tr-TR" sz="1050" b="1">
                <a:ea typeface="+mn-lt"/>
                <a:cs typeface="+mn-lt"/>
              </a:rPr>
              <a:t> in </a:t>
            </a:r>
            <a:r>
              <a:rPr lang="tr-TR" sz="1050" b="1" err="1">
                <a:ea typeface="+mn-lt"/>
                <a:cs typeface="+mn-lt"/>
              </a:rPr>
              <a:t>the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Quran</a:t>
            </a:r>
            <a:r>
              <a:rPr lang="tr-TR" sz="1050" b="1">
                <a:ea typeface="+mn-lt"/>
                <a:cs typeface="+mn-lt"/>
              </a:rPr>
              <a:t>:</a:t>
            </a:r>
          </a:p>
          <a:p>
            <a:r>
              <a:rPr lang="tr-TR" sz="1100">
                <a:ea typeface="+mn-lt"/>
                <a:cs typeface="+mn-lt"/>
                <a:hlinkClick r:id="rId2"/>
              </a:rPr>
              <a:t>https://www.youtube.com/watch?v=VDAoGww1GTk&amp;t=76s&amp;ab_channel=QuranicPerspectives</a:t>
            </a:r>
            <a:endParaRPr lang="tr-TR">
              <a:hlinkClick r:id="rId2"/>
            </a:endParaRPr>
          </a:p>
          <a:p>
            <a:endParaRPr lang="tr-TR" sz="1100"/>
          </a:p>
          <a:p>
            <a:endParaRPr lang="tr-TR" sz="1100"/>
          </a:p>
          <a:p>
            <a:r>
              <a:rPr lang="tr-TR" sz="1100" err="1">
                <a:ea typeface="+mn-lt"/>
                <a:cs typeface="+mn-lt"/>
              </a:rPr>
              <a:t>Surah</a:t>
            </a:r>
            <a:r>
              <a:rPr lang="tr-TR" sz="1100" b="1">
                <a:ea typeface="+mn-lt"/>
                <a:cs typeface="+mn-lt"/>
              </a:rPr>
              <a:t> An-</a:t>
            </a:r>
            <a:r>
              <a:rPr lang="tr-TR" sz="1100" b="1" err="1">
                <a:ea typeface="+mn-lt"/>
                <a:cs typeface="+mn-lt"/>
              </a:rPr>
              <a:t>Nahl</a:t>
            </a:r>
            <a:r>
              <a:rPr lang="tr-TR" sz="1100">
                <a:ea typeface="+mn-lt"/>
                <a:cs typeface="+mn-lt"/>
              </a:rPr>
              <a:t> (16:68-69)</a:t>
            </a:r>
          </a:p>
          <a:p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verse </a:t>
            </a:r>
            <a:r>
              <a:rPr lang="tr-TR" sz="1100" err="1">
                <a:ea typeface="+mn-lt"/>
                <a:cs typeface="+mn-lt"/>
              </a:rPr>
              <a:t>uses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feminine</a:t>
            </a:r>
            <a:r>
              <a:rPr lang="tr-TR" sz="1100">
                <a:ea typeface="+mn-lt"/>
                <a:cs typeface="+mn-lt"/>
              </a:rPr>
              <a:t> form </a:t>
            </a:r>
            <a:r>
              <a:rPr lang="tr-TR" sz="1100" err="1">
                <a:ea typeface="+mn-lt"/>
                <a:cs typeface="+mn-lt"/>
              </a:rPr>
              <a:t>when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describing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actions</a:t>
            </a:r>
            <a:r>
              <a:rPr lang="tr-TR" sz="1100">
                <a:ea typeface="+mn-lt"/>
                <a:cs typeface="+mn-lt"/>
              </a:rPr>
              <a:t> of </a:t>
            </a:r>
            <a:r>
              <a:rPr lang="tr-TR" sz="1100" err="1">
                <a:ea typeface="+mn-lt"/>
                <a:cs typeface="+mn-lt"/>
              </a:rPr>
              <a:t>bees</a:t>
            </a:r>
            <a:r>
              <a:rPr lang="tr-TR" sz="1100">
                <a:ea typeface="+mn-lt"/>
                <a:cs typeface="+mn-lt"/>
              </a:rPr>
              <a:t>, </a:t>
            </a:r>
            <a:r>
              <a:rPr lang="tr-TR" sz="1100" err="1">
                <a:ea typeface="+mn-lt"/>
                <a:cs typeface="+mn-lt"/>
              </a:rPr>
              <a:t>such</a:t>
            </a:r>
            <a:r>
              <a:rPr lang="tr-TR" sz="1100">
                <a:ea typeface="+mn-lt"/>
                <a:cs typeface="+mn-lt"/>
              </a:rPr>
              <a:t> as </a:t>
            </a:r>
            <a:r>
              <a:rPr lang="tr-TR" sz="1100" err="1">
                <a:ea typeface="+mn-lt"/>
                <a:cs typeface="+mn-lt"/>
              </a:rPr>
              <a:t>building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their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hives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producing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honey</a:t>
            </a:r>
            <a:r>
              <a:rPr lang="tr-TR" sz="1100">
                <a:ea typeface="+mn-lt"/>
                <a:cs typeface="+mn-lt"/>
              </a:rPr>
              <a:t>. </a:t>
            </a:r>
            <a:br>
              <a:rPr lang="tr-TR" sz="1100">
                <a:ea typeface="+mn-lt"/>
                <a:cs typeface="+mn-lt"/>
              </a:rPr>
            </a:b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Arabic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word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for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err="1">
                <a:ea typeface="+mn-lt"/>
                <a:cs typeface="+mn-lt"/>
              </a:rPr>
              <a:t>bee</a:t>
            </a:r>
            <a:r>
              <a:rPr lang="tr-TR" sz="1100">
                <a:ea typeface="+mn-lt"/>
                <a:cs typeface="+mn-lt"/>
              </a:rPr>
              <a:t>, "an-</a:t>
            </a:r>
            <a:r>
              <a:rPr lang="tr-TR" sz="1100" err="1">
                <a:ea typeface="+mn-lt"/>
                <a:cs typeface="+mn-lt"/>
              </a:rPr>
              <a:t>nahl</a:t>
            </a:r>
            <a:r>
              <a:rPr lang="tr-TR" sz="1100">
                <a:ea typeface="+mn-lt"/>
                <a:cs typeface="+mn-lt"/>
              </a:rPr>
              <a:t>", is </a:t>
            </a:r>
            <a:r>
              <a:rPr lang="tr-TR" sz="1100" err="1">
                <a:ea typeface="+mn-lt"/>
                <a:cs typeface="+mn-lt"/>
              </a:rPr>
              <a:t>conjugated</a:t>
            </a:r>
            <a:r>
              <a:rPr lang="tr-TR" sz="1100">
                <a:ea typeface="+mn-lt"/>
                <a:cs typeface="+mn-lt"/>
              </a:rPr>
              <a:t> in 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 </a:t>
            </a:r>
            <a:r>
              <a:rPr lang="tr-TR" sz="1100" u="sng" err="1">
                <a:ea typeface="+mn-lt"/>
                <a:cs typeface="+mn-lt"/>
              </a:rPr>
              <a:t>feminine</a:t>
            </a:r>
            <a:r>
              <a:rPr lang="tr-TR" sz="1100" u="sng">
                <a:ea typeface="+mn-lt"/>
                <a:cs typeface="+mn-lt"/>
              </a:rPr>
              <a:t> form</a:t>
            </a:r>
            <a:endParaRPr lang="tr-TR" u="sng"/>
          </a:p>
        </p:txBody>
      </p:sp>
      <p:pic>
        <p:nvPicPr>
          <p:cNvPr id="3" name="Resim 2" descr="Surah Al Nahl by QasimAttari on DeviantArt">
            <a:extLst>
              <a:ext uri="{FF2B5EF4-FFF2-40B4-BE49-F238E27FC236}">
                <a16:creationId xmlns:a16="http://schemas.microsoft.com/office/drawing/2014/main" id="{2D662201-14EF-D049-D1D1-1BE3255F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39" y="4448572"/>
            <a:ext cx="4051538" cy="20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200"/>
              <a:t>Living beings contain a significant amount of water?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174754"/>
            <a:ext cx="8177388" cy="1931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scientific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understanding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human</a:t>
            </a:r>
            <a:r>
              <a:rPr lang="tr-TR" sz="1100">
                <a:ea typeface="+mn-lt"/>
                <a:cs typeface="+mn-lt"/>
              </a:rPr>
              <a:t> body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other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living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beings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contain</a:t>
            </a:r>
            <a:r>
              <a:rPr lang="tr-TR" sz="1100">
                <a:ea typeface="+mn-lt"/>
                <a:cs typeface="+mn-lt"/>
              </a:rPr>
              <a:t> a </a:t>
            </a:r>
            <a:r>
              <a:rPr lang="tr-TR" sz="1100" err="1">
                <a:ea typeface="+mn-lt"/>
                <a:cs typeface="+mn-lt"/>
              </a:rPr>
              <a:t>significant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amount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water</a:t>
            </a:r>
            <a:r>
              <a:rPr lang="tr-TR" sz="1100">
                <a:ea typeface="+mn-lt"/>
                <a:cs typeface="+mn-lt"/>
              </a:rPr>
              <a:t> has </a:t>
            </a:r>
            <a:r>
              <a:rPr lang="tr-TR" sz="1100" err="1">
                <a:ea typeface="+mn-lt"/>
                <a:cs typeface="+mn-lt"/>
              </a:rPr>
              <a:t>evolved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over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centuries</a:t>
            </a:r>
            <a:r>
              <a:rPr lang="tr-TR" sz="1100">
                <a:ea typeface="+mn-lt"/>
                <a:cs typeface="+mn-lt"/>
              </a:rPr>
              <a:t>. </a:t>
            </a:r>
            <a:r>
              <a:rPr lang="tr-TR" sz="1100" b="1" u="sng">
                <a:ea typeface="+mn-lt"/>
                <a:cs typeface="+mn-lt"/>
              </a:rPr>
              <a:t>Antoine Lavoisier</a:t>
            </a:r>
            <a:r>
              <a:rPr lang="tr-TR" sz="1100">
                <a:ea typeface="+mn-lt"/>
                <a:cs typeface="+mn-lt"/>
              </a:rPr>
              <a:t>, a French </a:t>
            </a:r>
            <a:r>
              <a:rPr lang="tr-TR" sz="1100" err="1">
                <a:ea typeface="+mn-lt"/>
                <a:cs typeface="+mn-lt"/>
              </a:rPr>
              <a:t>chemist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biologist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late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>
                <a:ea typeface="+mn-lt"/>
                <a:cs typeface="+mn-lt"/>
              </a:rPr>
              <a:t>18th </a:t>
            </a:r>
            <a:r>
              <a:rPr lang="tr-TR" sz="1100" u="sng" err="1">
                <a:ea typeface="+mn-lt"/>
                <a:cs typeface="+mn-lt"/>
              </a:rPr>
              <a:t>and</a:t>
            </a:r>
            <a:r>
              <a:rPr lang="tr-TR" sz="1100" u="sng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early</a:t>
            </a:r>
            <a:r>
              <a:rPr lang="tr-TR" sz="1100" u="sng">
                <a:ea typeface="+mn-lt"/>
                <a:cs typeface="+mn-lt"/>
              </a:rPr>
              <a:t> 19th </a:t>
            </a:r>
            <a:r>
              <a:rPr lang="tr-TR" sz="1100" u="sng" err="1">
                <a:ea typeface="+mn-lt"/>
                <a:cs typeface="+mn-lt"/>
              </a:rPr>
              <a:t>centuries</a:t>
            </a:r>
            <a:r>
              <a:rPr lang="tr-TR" sz="1100">
                <a:ea typeface="+mn-lt"/>
                <a:cs typeface="+mn-lt"/>
              </a:rPr>
              <a:t>, is </a:t>
            </a:r>
            <a:r>
              <a:rPr lang="tr-TR" sz="1100" err="1">
                <a:ea typeface="+mn-lt"/>
                <a:cs typeface="+mn-lt"/>
              </a:rPr>
              <a:t>credited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with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discovering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human</a:t>
            </a:r>
            <a:r>
              <a:rPr lang="tr-TR" sz="1100">
                <a:ea typeface="+mn-lt"/>
                <a:cs typeface="+mn-lt"/>
              </a:rPr>
              <a:t> body is </a:t>
            </a:r>
            <a:r>
              <a:rPr lang="tr-TR" sz="1100" err="1">
                <a:ea typeface="+mn-lt"/>
                <a:cs typeface="+mn-lt"/>
              </a:rPr>
              <a:t>primarily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made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water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with</a:t>
            </a:r>
            <a:r>
              <a:rPr lang="tr-TR" sz="1100">
                <a:ea typeface="+mn-lt"/>
                <a:cs typeface="+mn-lt"/>
              </a:rPr>
              <a:t> an </a:t>
            </a:r>
            <a:r>
              <a:rPr lang="tr-TR" sz="1100" err="1">
                <a:ea typeface="+mn-lt"/>
                <a:cs typeface="+mn-lt"/>
              </a:rPr>
              <a:t>approximate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percentage</a:t>
            </a:r>
            <a:r>
              <a:rPr lang="tr-TR" sz="1100">
                <a:ea typeface="+mn-lt"/>
                <a:cs typeface="+mn-lt"/>
              </a:rPr>
              <a:t> of 70%.</a:t>
            </a:r>
            <a:endParaRPr lang="tr-TR"/>
          </a:p>
          <a:p>
            <a:endParaRPr lang="tr-TR" sz="1100">
              <a:ea typeface="+mn-lt"/>
              <a:cs typeface="+mn-lt"/>
            </a:endParaRPr>
          </a:p>
          <a:p>
            <a:br>
              <a:rPr lang="tr-TR" sz="1100">
                <a:ea typeface="+mn-lt"/>
                <a:cs typeface="+mn-lt"/>
              </a:rPr>
            </a:br>
            <a:endParaRPr lang="tr-TR" sz="1050" b="1"/>
          </a:p>
          <a:p>
            <a:endParaRPr lang="tr-TR" sz="1100"/>
          </a:p>
          <a:p>
            <a:endParaRPr lang="tr-TR" sz="1100"/>
          </a:p>
          <a:p>
            <a:r>
              <a:rPr lang="tr-TR" sz="1100" err="1">
                <a:ea typeface="+mn-lt"/>
                <a:cs typeface="+mn-lt"/>
              </a:rPr>
              <a:t>Surah</a:t>
            </a:r>
            <a:r>
              <a:rPr lang="tr-TR" sz="1100">
                <a:ea typeface="+mn-lt"/>
                <a:cs typeface="+mn-lt"/>
              </a:rPr>
              <a:t> An-Nur (24:45):</a:t>
            </a:r>
            <a:endParaRPr lang="tr-TR">
              <a:ea typeface="+mn-lt"/>
              <a:cs typeface="+mn-lt"/>
            </a:endParaRPr>
          </a:p>
          <a:p>
            <a:r>
              <a:rPr lang="tr-TR" sz="1050" i="1">
                <a:ea typeface="+mn-lt"/>
                <a:cs typeface="+mn-lt"/>
              </a:rPr>
              <a:t>"Allah has </a:t>
            </a:r>
            <a:r>
              <a:rPr lang="tr-TR" sz="1050" i="1" err="1">
                <a:ea typeface="+mn-lt"/>
                <a:cs typeface="+mn-lt"/>
              </a:rPr>
              <a:t>created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every</a:t>
            </a:r>
            <a:r>
              <a:rPr lang="tr-TR" sz="1050" i="1">
                <a:ea typeface="+mn-lt"/>
                <a:cs typeface="+mn-lt"/>
              </a:rPr>
              <a:t> [</a:t>
            </a:r>
            <a:r>
              <a:rPr lang="tr-TR" sz="1050" i="1" err="1">
                <a:ea typeface="+mn-lt"/>
                <a:cs typeface="+mn-lt"/>
              </a:rPr>
              <a:t>living</a:t>
            </a:r>
            <a:r>
              <a:rPr lang="tr-TR" sz="1050" i="1">
                <a:ea typeface="+mn-lt"/>
                <a:cs typeface="+mn-lt"/>
              </a:rPr>
              <a:t>] </a:t>
            </a:r>
            <a:r>
              <a:rPr lang="tr-TR" sz="1050" i="1" err="1">
                <a:ea typeface="+mn-lt"/>
                <a:cs typeface="+mn-lt"/>
              </a:rPr>
              <a:t>creature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from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water</a:t>
            </a:r>
            <a:r>
              <a:rPr lang="tr-TR" sz="1050" i="1">
                <a:ea typeface="+mn-lt"/>
                <a:cs typeface="+mn-lt"/>
              </a:rPr>
              <a:t>. </a:t>
            </a:r>
            <a:r>
              <a:rPr lang="tr-TR" sz="1050" i="1" err="1">
                <a:ea typeface="+mn-lt"/>
                <a:cs typeface="+mn-lt"/>
              </a:rPr>
              <a:t>And</a:t>
            </a:r>
            <a:r>
              <a:rPr lang="tr-TR" sz="1050" i="1">
                <a:ea typeface="+mn-lt"/>
                <a:cs typeface="+mn-lt"/>
              </a:rPr>
              <a:t> of </a:t>
            </a:r>
            <a:r>
              <a:rPr lang="tr-TR" sz="1050" i="1" err="1">
                <a:ea typeface="+mn-lt"/>
                <a:cs typeface="+mn-lt"/>
              </a:rPr>
              <a:t>them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are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those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that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move</a:t>
            </a:r>
            <a:r>
              <a:rPr lang="tr-TR" sz="1050" i="1">
                <a:ea typeface="+mn-lt"/>
                <a:cs typeface="+mn-lt"/>
              </a:rPr>
              <a:t> on </a:t>
            </a:r>
            <a:r>
              <a:rPr lang="tr-TR" sz="1050" i="1" err="1">
                <a:ea typeface="+mn-lt"/>
                <a:cs typeface="+mn-lt"/>
              </a:rPr>
              <a:t>their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bellies</a:t>
            </a:r>
            <a:r>
              <a:rPr lang="tr-TR" sz="1050" i="1">
                <a:ea typeface="+mn-lt"/>
                <a:cs typeface="+mn-lt"/>
              </a:rPr>
              <a:t>, </a:t>
            </a:r>
            <a:r>
              <a:rPr lang="tr-TR" sz="1050" i="1" err="1">
                <a:ea typeface="+mn-lt"/>
                <a:cs typeface="+mn-lt"/>
              </a:rPr>
              <a:t>and</a:t>
            </a:r>
            <a:r>
              <a:rPr lang="tr-TR" sz="1050" i="1">
                <a:ea typeface="+mn-lt"/>
                <a:cs typeface="+mn-lt"/>
              </a:rPr>
              <a:t> of </a:t>
            </a:r>
            <a:r>
              <a:rPr lang="tr-TR" sz="1050" i="1" err="1">
                <a:ea typeface="+mn-lt"/>
                <a:cs typeface="+mn-lt"/>
              </a:rPr>
              <a:t>them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are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those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that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walk</a:t>
            </a:r>
            <a:r>
              <a:rPr lang="tr-TR" sz="1050" i="1">
                <a:ea typeface="+mn-lt"/>
                <a:cs typeface="+mn-lt"/>
              </a:rPr>
              <a:t> on two </a:t>
            </a:r>
            <a:r>
              <a:rPr lang="tr-TR" sz="1050" i="1" err="1">
                <a:ea typeface="+mn-lt"/>
                <a:cs typeface="+mn-lt"/>
              </a:rPr>
              <a:t>legs</a:t>
            </a:r>
            <a:r>
              <a:rPr lang="tr-TR" sz="1050" i="1">
                <a:ea typeface="+mn-lt"/>
                <a:cs typeface="+mn-lt"/>
              </a:rPr>
              <a:t>, </a:t>
            </a:r>
            <a:r>
              <a:rPr lang="tr-TR" sz="1050" i="1" err="1">
                <a:ea typeface="+mn-lt"/>
                <a:cs typeface="+mn-lt"/>
              </a:rPr>
              <a:t>and</a:t>
            </a:r>
            <a:r>
              <a:rPr lang="tr-TR" sz="1050" i="1">
                <a:ea typeface="+mn-lt"/>
                <a:cs typeface="+mn-lt"/>
              </a:rPr>
              <a:t> of </a:t>
            </a:r>
            <a:r>
              <a:rPr lang="tr-TR" sz="1050" i="1" err="1">
                <a:ea typeface="+mn-lt"/>
                <a:cs typeface="+mn-lt"/>
              </a:rPr>
              <a:t>them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are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those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that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walk</a:t>
            </a:r>
            <a:r>
              <a:rPr lang="tr-TR" sz="1050" i="1">
                <a:ea typeface="+mn-lt"/>
                <a:cs typeface="+mn-lt"/>
              </a:rPr>
              <a:t> on </a:t>
            </a:r>
            <a:r>
              <a:rPr lang="tr-TR" sz="1050" i="1" err="1">
                <a:ea typeface="+mn-lt"/>
                <a:cs typeface="+mn-lt"/>
              </a:rPr>
              <a:t>four</a:t>
            </a:r>
            <a:r>
              <a:rPr lang="tr-TR" sz="1050" i="1">
                <a:ea typeface="+mn-lt"/>
                <a:cs typeface="+mn-lt"/>
              </a:rPr>
              <a:t>. Allah </a:t>
            </a:r>
            <a:r>
              <a:rPr lang="tr-TR" sz="1050" i="1" err="1">
                <a:ea typeface="+mn-lt"/>
                <a:cs typeface="+mn-lt"/>
              </a:rPr>
              <a:t>creates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what</a:t>
            </a:r>
            <a:r>
              <a:rPr lang="tr-TR" sz="1050" i="1">
                <a:ea typeface="+mn-lt"/>
                <a:cs typeface="+mn-lt"/>
              </a:rPr>
              <a:t> He </a:t>
            </a:r>
            <a:r>
              <a:rPr lang="tr-TR" sz="1050" i="1" err="1">
                <a:ea typeface="+mn-lt"/>
                <a:cs typeface="+mn-lt"/>
              </a:rPr>
              <a:t>wills</a:t>
            </a:r>
            <a:r>
              <a:rPr lang="tr-TR" sz="1050" i="1">
                <a:ea typeface="+mn-lt"/>
                <a:cs typeface="+mn-lt"/>
              </a:rPr>
              <a:t>. </a:t>
            </a:r>
            <a:r>
              <a:rPr lang="tr-TR" sz="1050" i="1" err="1">
                <a:ea typeface="+mn-lt"/>
                <a:cs typeface="+mn-lt"/>
              </a:rPr>
              <a:t>Indeed</a:t>
            </a:r>
            <a:r>
              <a:rPr lang="tr-TR" sz="1050" i="1">
                <a:ea typeface="+mn-lt"/>
                <a:cs typeface="+mn-lt"/>
              </a:rPr>
              <a:t>, Allah is </a:t>
            </a:r>
            <a:r>
              <a:rPr lang="tr-TR" sz="1050" i="1" err="1">
                <a:ea typeface="+mn-lt"/>
                <a:cs typeface="+mn-lt"/>
              </a:rPr>
              <a:t>over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all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things</a:t>
            </a:r>
            <a:r>
              <a:rPr lang="tr-TR" sz="1050" i="1">
                <a:ea typeface="+mn-lt"/>
                <a:cs typeface="+mn-lt"/>
              </a:rPr>
              <a:t> </a:t>
            </a:r>
            <a:r>
              <a:rPr lang="tr-TR" sz="1050" i="1" err="1">
                <a:ea typeface="+mn-lt"/>
                <a:cs typeface="+mn-lt"/>
              </a:rPr>
              <a:t>competent</a:t>
            </a:r>
            <a:r>
              <a:rPr lang="tr-TR" sz="1050" i="1">
                <a:ea typeface="+mn-lt"/>
                <a:cs typeface="+mn-lt"/>
              </a:rPr>
              <a:t>."</a:t>
            </a:r>
            <a:endParaRPr lang="tr-TR" sz="1050" i="1"/>
          </a:p>
        </p:txBody>
      </p:sp>
      <p:pic>
        <p:nvPicPr>
          <p:cNvPr id="4" name="Resim 3" descr="Role of Water in Human Body – Livpure">
            <a:extLst>
              <a:ext uri="{FF2B5EF4-FFF2-40B4-BE49-F238E27FC236}">
                <a16:creationId xmlns:a16="http://schemas.microsoft.com/office/drawing/2014/main" id="{B6ED1F44-B850-091C-F5C0-C3C91152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09" y="3760923"/>
            <a:ext cx="4267199" cy="28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7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Facts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145670"/>
            <a:ext cx="9156915" cy="52384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AutoNum type="arabicPeriod"/>
            </a:pPr>
            <a:r>
              <a:rPr lang="tr-TR" sz="1200" dirty="0" err="1">
                <a:hlinkClick r:id="rId2" action="ppaction://hlinksldjump"/>
              </a:rPr>
              <a:t>Possibility</a:t>
            </a:r>
            <a:r>
              <a:rPr lang="tr-TR" sz="1200" dirty="0">
                <a:ea typeface="+mn-lt"/>
                <a:cs typeface="+mn-lt"/>
                <a:hlinkClick r:id="rId2" action="ppaction://hlinksldjump"/>
              </a:rPr>
              <a:t> of </a:t>
            </a:r>
            <a:r>
              <a:rPr lang="tr-TR" sz="1200" dirty="0" err="1">
                <a:ea typeface="+mn-lt"/>
                <a:cs typeface="+mn-lt"/>
                <a:hlinkClick r:id="rId2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2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2" action="ppaction://hlinksldjump"/>
              </a:rPr>
              <a:t>creation</a:t>
            </a:r>
            <a:r>
              <a:rPr lang="tr-TR" sz="1200" dirty="0">
                <a:ea typeface="+mn-lt"/>
                <a:cs typeface="+mn-lt"/>
                <a:hlinkClick r:id="rId2" action="ppaction://hlinksldjump"/>
              </a:rPr>
              <a:t> of </a:t>
            </a:r>
            <a:r>
              <a:rPr lang="tr-TR" sz="1200" dirty="0" err="1">
                <a:ea typeface="+mn-lt"/>
                <a:cs typeface="+mn-lt"/>
                <a:hlinkClick r:id="rId2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2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2" action="ppaction://hlinksldjump"/>
              </a:rPr>
              <a:t>universe</a:t>
            </a:r>
            <a:endParaRPr lang="tr-TR" dirty="0"/>
          </a:p>
          <a:p>
            <a:pPr marL="342900" indent="-342900" algn="l">
              <a:buAutoNum type="arabicPeriod"/>
            </a:pP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space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we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occupy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in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entire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3" action="ppaction://hlinksldjump"/>
              </a:rPr>
              <a:t>universe</a:t>
            </a:r>
            <a:endParaRPr lang="tr-TR" sz="1200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sz="1200" dirty="0">
                <a:ea typeface="+mn-lt"/>
                <a:cs typeface="+mn-lt"/>
                <a:hlinkClick r:id="rId4" action="ppaction://hlinksldjump"/>
              </a:rPr>
              <a:t>Unique Tastes and Functions of Fluids in the Human Head</a:t>
            </a:r>
            <a:endParaRPr lang="tr-TR" sz="1200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sz="1200" dirty="0">
                <a:ea typeface="+mn-lt"/>
                <a:cs typeface="+mn-lt"/>
                <a:hlinkClick r:id="rId5" action="ppaction://hlinksldjump"/>
              </a:rPr>
              <a:t>Atoms and Consciousness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6" action="ppaction://hlinksldjump"/>
              </a:rPr>
              <a:t>DNA</a:t>
            </a:r>
            <a:r>
              <a:rPr lang="tr-TR" sz="1200" dirty="0"/>
              <a:t> </a:t>
            </a:r>
          </a:p>
          <a:p>
            <a:pPr marL="342900" indent="-342900" algn="l">
              <a:buAutoNum type="arabicPeriod"/>
            </a:pPr>
            <a:r>
              <a:rPr lang="tr-TR" sz="1200" dirty="0">
                <a:hlinkClick r:id="rId7" action="ppaction://hlinksldjump"/>
              </a:rPr>
              <a:t>Big-Bang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8" action="ppaction://hlinksldjump"/>
              </a:rPr>
              <a:t>Discovering the art does not prove that the artist does not exist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9" action="ppaction://hlinksldjump"/>
              </a:rPr>
              <a:t>Looking for Higher Power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 err="1">
                <a:ea typeface="+mn-lt"/>
                <a:cs typeface="+mn-lt"/>
                <a:hlinkClick r:id="rId10" action="ppaction://hlinksldjump"/>
              </a:rPr>
              <a:t>Corruption</a:t>
            </a:r>
            <a:r>
              <a:rPr lang="tr-TR" sz="1200" dirty="0">
                <a:ea typeface="+mn-lt"/>
                <a:cs typeface="+mn-lt"/>
                <a:hlinkClick r:id="rId10" action="ppaction://hlinksldjump"/>
              </a:rPr>
              <a:t> of </a:t>
            </a:r>
            <a:r>
              <a:rPr lang="tr-TR" sz="1200" dirty="0" err="1">
                <a:ea typeface="+mn-lt"/>
                <a:cs typeface="+mn-lt"/>
                <a:hlinkClick r:id="rId10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10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0" action="ppaction://hlinksldjump"/>
              </a:rPr>
              <a:t>Bible</a:t>
            </a:r>
            <a:endParaRPr lang="tr-TR" sz="1200" dirty="0" err="1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sz="1200" dirty="0">
                <a:hlinkClick r:id="rId11" action="ppaction://hlinksldjump"/>
              </a:rPr>
              <a:t>Jesus </a:t>
            </a:r>
            <a:r>
              <a:rPr lang="tr-TR" sz="1200" dirty="0" err="1">
                <a:hlinkClick r:id="rId11" action="ppaction://hlinksldjump"/>
              </a:rPr>
              <a:t>was</a:t>
            </a:r>
            <a:r>
              <a:rPr lang="tr-TR" sz="1200" dirty="0">
                <a:hlinkClick r:id="rId11" action="ppaction://hlinksldjump"/>
              </a:rPr>
              <a:t> not a </a:t>
            </a:r>
            <a:r>
              <a:rPr lang="tr-TR" sz="1200" dirty="0" err="1">
                <a:hlinkClick r:id="rId11" action="ppaction://hlinksldjump"/>
              </a:rPr>
              <a:t>God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2" action="ppaction://hlinksldjump"/>
              </a:rPr>
              <a:t>Muhammed (</a:t>
            </a:r>
            <a:r>
              <a:rPr lang="tr-TR" sz="1200" dirty="0" err="1">
                <a:hlinkClick r:id="rId12" action="ppaction://hlinksldjump"/>
              </a:rPr>
              <a:t>saw</a:t>
            </a:r>
            <a:r>
              <a:rPr lang="tr-TR" sz="1200" dirty="0">
                <a:hlinkClick r:id="rId12" action="ppaction://hlinksldjump"/>
              </a:rPr>
              <a:t>) </a:t>
            </a:r>
            <a:r>
              <a:rPr lang="tr-TR" sz="1200" dirty="0" err="1">
                <a:hlinkClick r:id="rId12" action="ppaction://hlinksldjump"/>
              </a:rPr>
              <a:t>existed</a:t>
            </a:r>
            <a:r>
              <a:rPr lang="tr-TR" sz="1200" dirty="0">
                <a:hlinkClick r:id="rId12" action="ppaction://hlinksldjump"/>
              </a:rPr>
              <a:t> in </a:t>
            </a:r>
            <a:r>
              <a:rPr lang="tr-TR" sz="1200" dirty="0" err="1">
                <a:hlinkClick r:id="rId12" action="ppaction://hlinksldjump"/>
              </a:rPr>
              <a:t>history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Islam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is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absolutely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right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way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and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the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religion</a:t>
            </a:r>
            <a:r>
              <a:rPr lang="tr-TR" sz="1200" dirty="0">
                <a:ea typeface="+mn-lt"/>
                <a:cs typeface="+mn-lt"/>
                <a:hlinkClick r:id="rId13" action="ppaction://hlinksldjump"/>
              </a:rPr>
              <a:t> of </a:t>
            </a:r>
            <a:r>
              <a:rPr lang="tr-TR" sz="1200" dirty="0" err="1">
                <a:ea typeface="+mn-lt"/>
                <a:cs typeface="+mn-lt"/>
                <a:hlinkClick r:id="rId13" action="ppaction://hlinksldjump"/>
              </a:rPr>
              <a:t>truth</a:t>
            </a:r>
            <a:endParaRPr lang="tr-TR" sz="1200" dirty="0" err="1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457200" indent="-457200" algn="l">
              <a:buAutoNum type="arabicPeriod"/>
            </a:pPr>
            <a:endParaRPr lang="tr-TR" sz="1200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47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ea typeface="+mj-lt"/>
                <a:cs typeface="+mj-lt"/>
              </a:rPr>
              <a:t>Intro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9811" y="1475412"/>
            <a:ext cx="9156915" cy="48233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1600" err="1">
                <a:ea typeface="+mn-lt"/>
                <a:cs typeface="+mn-lt"/>
              </a:rPr>
              <a:t>This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powerpoint</a:t>
            </a:r>
            <a:r>
              <a:rPr lang="tr-TR" sz="1600">
                <a:ea typeface="+mn-lt"/>
                <a:cs typeface="+mn-lt"/>
              </a:rPr>
              <a:t> has </a:t>
            </a:r>
            <a:r>
              <a:rPr lang="tr-TR" sz="1600" err="1">
                <a:ea typeface="+mn-lt"/>
                <a:cs typeface="+mn-lt"/>
              </a:rPr>
              <a:t>been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created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to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give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you</a:t>
            </a:r>
            <a:r>
              <a:rPr lang="tr-TR" sz="1600">
                <a:ea typeface="+mn-lt"/>
                <a:cs typeface="+mn-lt"/>
              </a:rPr>
              <a:t> an </a:t>
            </a:r>
            <a:r>
              <a:rPr lang="tr-TR" sz="1600" err="1">
                <a:ea typeface="+mn-lt"/>
                <a:cs typeface="+mn-lt"/>
              </a:rPr>
              <a:t>insight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into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what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religion</a:t>
            </a:r>
            <a:r>
              <a:rPr lang="tr-TR" sz="1600">
                <a:ea typeface="+mn-lt"/>
                <a:cs typeface="+mn-lt"/>
              </a:rPr>
              <a:t> is. </a:t>
            </a:r>
            <a:br>
              <a:rPr lang="en-US" sz="1600"/>
            </a:br>
            <a:r>
              <a:rPr lang="tr-TR" sz="1600" u="sng">
                <a:ea typeface="+mn-lt"/>
                <a:cs typeface="+mn-lt"/>
              </a:rPr>
              <a:t>No </a:t>
            </a:r>
            <a:r>
              <a:rPr lang="tr-TR" sz="1600" u="sng" err="1">
                <a:ea typeface="+mn-lt"/>
                <a:cs typeface="+mn-lt"/>
              </a:rPr>
              <a:t>compulsion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or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u="sng" err="1">
                <a:ea typeface="+mn-lt"/>
                <a:cs typeface="+mn-lt"/>
              </a:rPr>
              <a:t>obligation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to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join</a:t>
            </a:r>
            <a:r>
              <a:rPr lang="tr-TR" sz="1600">
                <a:ea typeface="+mn-lt"/>
                <a:cs typeface="+mn-lt"/>
              </a:rPr>
              <a:t> a </a:t>
            </a:r>
            <a:r>
              <a:rPr lang="tr-TR" sz="1600" err="1">
                <a:ea typeface="+mn-lt"/>
                <a:cs typeface="+mn-lt"/>
              </a:rPr>
              <a:t>religion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or</a:t>
            </a:r>
            <a:r>
              <a:rPr lang="tr-TR" sz="1600">
                <a:ea typeface="+mn-lt"/>
                <a:cs typeface="+mn-lt"/>
              </a:rPr>
              <a:t> do </a:t>
            </a:r>
            <a:r>
              <a:rPr lang="tr-TR" sz="1600" err="1">
                <a:ea typeface="+mn-lt"/>
                <a:cs typeface="+mn-lt"/>
              </a:rPr>
              <a:t>things</a:t>
            </a:r>
            <a:r>
              <a:rPr lang="tr-TR" sz="1600">
                <a:ea typeface="+mn-lt"/>
                <a:cs typeface="+mn-lt"/>
              </a:rPr>
              <a:t> is </a:t>
            </a:r>
            <a:r>
              <a:rPr lang="tr-TR" sz="1600" err="1">
                <a:ea typeface="+mn-lt"/>
                <a:cs typeface="+mn-lt"/>
              </a:rPr>
              <a:t>given</a:t>
            </a:r>
            <a:r>
              <a:rPr lang="tr-TR" sz="1600">
                <a:ea typeface="+mn-lt"/>
                <a:cs typeface="+mn-lt"/>
              </a:rPr>
              <a:t> here.</a:t>
            </a:r>
            <a:endParaRPr lang="tr-TR" sz="1600"/>
          </a:p>
          <a:p>
            <a:pPr algn="l"/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As </a:t>
            </a:r>
            <a:r>
              <a:rPr lang="tr-TR" err="1">
                <a:ea typeface="+mn-lt"/>
                <a:cs typeface="+mn-lt"/>
              </a:rPr>
              <a:t>said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Qur'an</a:t>
            </a:r>
            <a:r>
              <a:rPr lang="tr-TR">
                <a:ea typeface="+mn-lt"/>
                <a:cs typeface="+mn-lt"/>
              </a:rPr>
              <a:t>:</a:t>
            </a:r>
            <a:endParaRPr lang="tr-TR"/>
          </a:p>
          <a:p>
            <a:pPr algn="l"/>
            <a:r>
              <a:rPr lang="tr-TR">
                <a:ea typeface="+mn-lt"/>
                <a:cs typeface="+mn-lt"/>
              </a:rPr>
              <a:t>‘</a:t>
            </a:r>
            <a:r>
              <a:rPr lang="tr-TR" sz="1600" i="1" err="1">
                <a:ea typeface="+mn-lt"/>
                <a:cs typeface="+mn-lt"/>
              </a:rPr>
              <a:t>Let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there</a:t>
            </a:r>
            <a:r>
              <a:rPr lang="tr-TR" sz="1600" i="1">
                <a:ea typeface="+mn-lt"/>
                <a:cs typeface="+mn-lt"/>
              </a:rPr>
              <a:t> be </a:t>
            </a:r>
            <a:r>
              <a:rPr lang="tr-TR" sz="1600" i="1" err="1">
                <a:ea typeface="+mn-lt"/>
                <a:cs typeface="+mn-lt"/>
              </a:rPr>
              <a:t>no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compulsion</a:t>
            </a:r>
            <a:r>
              <a:rPr lang="tr-TR" sz="1600" i="1">
                <a:ea typeface="+mn-lt"/>
                <a:cs typeface="+mn-lt"/>
              </a:rPr>
              <a:t> in </a:t>
            </a:r>
            <a:r>
              <a:rPr lang="tr-TR" sz="1600" i="1" err="1">
                <a:ea typeface="+mn-lt"/>
                <a:cs typeface="+mn-lt"/>
              </a:rPr>
              <a:t>religion</a:t>
            </a:r>
            <a:r>
              <a:rPr lang="tr-TR" sz="1600" i="1">
                <a:ea typeface="+mn-lt"/>
                <a:cs typeface="+mn-lt"/>
              </a:rPr>
              <a:t>, </a:t>
            </a:r>
            <a:r>
              <a:rPr lang="tr-TR" sz="1600" i="1" err="1">
                <a:ea typeface="+mn-lt"/>
                <a:cs typeface="+mn-lt"/>
              </a:rPr>
              <a:t>for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the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truth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stands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out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clearly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from</a:t>
            </a:r>
            <a:r>
              <a:rPr lang="tr-TR" sz="1600" i="1">
                <a:ea typeface="+mn-lt"/>
                <a:cs typeface="+mn-lt"/>
              </a:rPr>
              <a:t> </a:t>
            </a:r>
            <a:r>
              <a:rPr lang="tr-TR" sz="1600" i="1" err="1">
                <a:ea typeface="+mn-lt"/>
                <a:cs typeface="+mn-lt"/>
              </a:rPr>
              <a:t>falsehood</a:t>
            </a:r>
            <a:r>
              <a:rPr lang="tr-TR">
                <a:ea typeface="+mn-lt"/>
                <a:cs typeface="+mn-lt"/>
              </a:rPr>
              <a:t>’ 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- </a:t>
            </a: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Al-</a:t>
            </a:r>
            <a:r>
              <a:rPr lang="tr-TR" sz="1400" err="1">
                <a:ea typeface="+mn-lt"/>
                <a:cs typeface="+mn-lt"/>
              </a:rPr>
              <a:t>Baqarah</a:t>
            </a:r>
            <a:r>
              <a:rPr lang="tr-TR" sz="1400">
                <a:ea typeface="+mn-lt"/>
                <a:cs typeface="+mn-lt"/>
              </a:rPr>
              <a:t> (2:256)</a:t>
            </a:r>
            <a:endParaRPr lang="tr-TR" sz="1400"/>
          </a:p>
          <a:p>
            <a:pPr algn="l">
              <a:buFont typeface="Arial" charset="2"/>
              <a:buChar char="•"/>
            </a:pPr>
            <a:endParaRPr lang="tr-TR"/>
          </a:p>
          <a:p>
            <a:pPr algn="l"/>
            <a:r>
              <a:rPr lang="tr-TR" sz="1600" err="1">
                <a:ea typeface="+mn-lt"/>
                <a:cs typeface="+mn-lt"/>
              </a:rPr>
              <a:t>Those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who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are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interested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and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want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to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understand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truth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and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why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we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live</a:t>
            </a:r>
            <a:r>
              <a:rPr lang="tr-TR" sz="1600">
                <a:ea typeface="+mn-lt"/>
                <a:cs typeface="+mn-lt"/>
              </a:rPr>
              <a:t>, can </a:t>
            </a:r>
            <a:r>
              <a:rPr lang="tr-TR" sz="1600" err="1">
                <a:ea typeface="+mn-lt"/>
                <a:cs typeface="+mn-lt"/>
              </a:rPr>
              <a:t>hopefully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learn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from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this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powerpoint</a:t>
            </a:r>
            <a:r>
              <a:rPr lang="tr-TR" sz="1600">
                <a:ea typeface="+mn-lt"/>
                <a:cs typeface="+mn-lt"/>
              </a:rPr>
              <a:t>.</a:t>
            </a:r>
            <a:endParaRPr lang="tr-TR" sz="1600"/>
          </a:p>
          <a:p>
            <a:pPr algn="l"/>
            <a:endParaRPr lang="tr-TR"/>
          </a:p>
          <a:p>
            <a:pPr algn="l"/>
            <a:r>
              <a:rPr lang="tr-TR" sz="1400" err="1">
                <a:ea typeface="+mn-lt"/>
                <a:cs typeface="+mn-lt"/>
              </a:rPr>
              <a:t>This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powerpoint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will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highlight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Islam's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view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world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afterlife</a:t>
            </a:r>
            <a:r>
              <a:rPr lang="tr-TR" sz="1400">
                <a:ea typeface="+mn-lt"/>
                <a:cs typeface="+mn-lt"/>
              </a:rPr>
              <a:t> </a:t>
            </a:r>
          </a:p>
          <a:p>
            <a:pPr algn="l"/>
            <a:endParaRPr lang="tr-TR" sz="1400"/>
          </a:p>
          <a:p>
            <a:pPr algn="l"/>
            <a:r>
              <a:rPr lang="tr-TR" sz="1400" i="1">
                <a:ea typeface="+mn-lt"/>
                <a:cs typeface="+mn-lt"/>
              </a:rPr>
              <a:t>"</a:t>
            </a:r>
            <a:r>
              <a:rPr lang="tr-TR" sz="1400" i="1" err="1">
                <a:ea typeface="+mn-lt"/>
                <a:cs typeface="+mn-lt"/>
              </a:rPr>
              <a:t>For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believers</a:t>
            </a:r>
            <a:r>
              <a:rPr lang="tr-TR" sz="1400" i="1">
                <a:ea typeface="+mn-lt"/>
                <a:cs typeface="+mn-lt"/>
              </a:rPr>
              <a:t>, </a:t>
            </a:r>
            <a:r>
              <a:rPr lang="tr-TR" sz="1400" i="1" err="1">
                <a:ea typeface="+mn-lt"/>
                <a:cs typeface="+mn-lt"/>
              </a:rPr>
              <a:t>one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proof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suffices</a:t>
            </a:r>
            <a:r>
              <a:rPr lang="tr-TR" sz="1400" i="1">
                <a:ea typeface="+mn-lt"/>
                <a:cs typeface="+mn-lt"/>
              </a:rPr>
              <a:t>; </a:t>
            </a:r>
            <a:r>
              <a:rPr lang="tr-TR" sz="1400" i="1" err="1">
                <a:ea typeface="+mn-lt"/>
                <a:cs typeface="+mn-lt"/>
              </a:rPr>
              <a:t>for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non-believers</a:t>
            </a:r>
            <a:r>
              <a:rPr lang="tr-TR" sz="1400" i="1">
                <a:ea typeface="+mn-lt"/>
                <a:cs typeface="+mn-lt"/>
              </a:rPr>
              <a:t>, </a:t>
            </a:r>
            <a:r>
              <a:rPr lang="tr-TR" sz="1400" i="1" err="1">
                <a:ea typeface="+mn-lt"/>
                <a:cs typeface="+mn-lt"/>
              </a:rPr>
              <a:t>even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countless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proofs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won't</a:t>
            </a:r>
            <a:r>
              <a:rPr lang="tr-TR" sz="1400" i="1">
                <a:ea typeface="+mn-lt"/>
                <a:cs typeface="+mn-lt"/>
              </a:rPr>
              <a:t> be </a:t>
            </a:r>
            <a:r>
              <a:rPr lang="tr-TR" sz="1400" i="1" err="1">
                <a:ea typeface="+mn-lt"/>
                <a:cs typeface="+mn-lt"/>
              </a:rPr>
              <a:t>seen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by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the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heart</a:t>
            </a:r>
            <a:r>
              <a:rPr lang="tr-TR" sz="1400" i="1">
                <a:ea typeface="+mn-lt"/>
                <a:cs typeface="+mn-lt"/>
              </a:rPr>
              <a:t>."</a:t>
            </a:r>
            <a:endParaRPr lang="tr-TR" i="1">
              <a:ea typeface="+mn-lt"/>
              <a:cs typeface="+mn-lt"/>
            </a:endParaRP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35ABA72E-D974-3F3F-DD9B-BB0C480AA190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8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8983403" cy="643933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Possibility</a:t>
            </a:r>
            <a:r>
              <a:rPr lang="tr-TR" sz="4000"/>
              <a:t> of </a:t>
            </a:r>
            <a:r>
              <a:rPr lang="tr-TR" sz="4000" err="1"/>
              <a:t>the</a:t>
            </a:r>
            <a:r>
              <a:rPr lang="tr-TR" sz="4000"/>
              <a:t> </a:t>
            </a:r>
            <a:r>
              <a:rPr lang="tr-TR" sz="4000" err="1"/>
              <a:t>creation</a:t>
            </a:r>
            <a:r>
              <a:rPr lang="tr-TR" sz="4000"/>
              <a:t> of </a:t>
            </a:r>
            <a:r>
              <a:rPr lang="tr-TR" sz="4000" err="1"/>
              <a:t>the</a:t>
            </a:r>
            <a:r>
              <a:rPr lang="tr-TR" sz="4000"/>
              <a:t> </a:t>
            </a:r>
            <a:r>
              <a:rPr lang="tr-TR" sz="4000" err="1"/>
              <a:t>universe</a:t>
            </a:r>
            <a:r>
              <a:rPr lang="tr-TR" sz="40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177388" cy="2939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100"/>
              <a:t>Roger </a:t>
            </a:r>
            <a:r>
              <a:rPr lang="tr-TR" sz="1100" err="1"/>
              <a:t>Penrose</a:t>
            </a:r>
            <a:r>
              <a:rPr lang="tr-TR" sz="1400"/>
              <a:t> </a:t>
            </a:r>
            <a:r>
              <a:rPr lang="tr-TR" sz="1000"/>
              <a:t>(</a:t>
            </a:r>
            <a:r>
              <a:rPr lang="tr-TR" sz="1000" err="1"/>
              <a:t>Penrose</a:t>
            </a:r>
            <a:r>
              <a:rPr lang="tr-TR" sz="1000"/>
              <a:t> </a:t>
            </a:r>
            <a:r>
              <a:rPr lang="tr-TR" sz="1000" err="1"/>
              <a:t>number</a:t>
            </a:r>
            <a:r>
              <a:rPr lang="tr-TR" sz="1000"/>
              <a:t>)</a:t>
            </a:r>
            <a:r>
              <a:rPr lang="tr-TR" sz="1100"/>
              <a:t>:  </a:t>
            </a:r>
            <a:br>
              <a:rPr lang="tr-TR" sz="1100"/>
            </a:b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b="1" err="1">
                <a:ea typeface="+mn-lt"/>
                <a:cs typeface="+mn-lt"/>
              </a:rPr>
              <a:t>Penrose</a:t>
            </a:r>
            <a:r>
              <a:rPr lang="tr-TR" sz="1100" b="1">
                <a:ea typeface="+mn-lt"/>
                <a:cs typeface="+mn-lt"/>
              </a:rPr>
              <a:t> </a:t>
            </a:r>
            <a:r>
              <a:rPr lang="tr-TR" sz="1100" b="1" err="1">
                <a:ea typeface="+mn-lt"/>
                <a:cs typeface="+mn-lt"/>
              </a:rPr>
              <a:t>number</a:t>
            </a:r>
            <a:r>
              <a:rPr lang="tr-TR" sz="1100">
                <a:ea typeface="+mn-lt"/>
                <a:cs typeface="+mn-lt"/>
              </a:rPr>
              <a:t> is a </a:t>
            </a:r>
            <a:r>
              <a:rPr lang="tr-TR" sz="1100" err="1">
                <a:ea typeface="+mn-lt"/>
                <a:cs typeface="+mn-lt"/>
              </a:rPr>
              <a:t>concept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introduced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physicist</a:t>
            </a:r>
            <a:r>
              <a:rPr lang="tr-TR" sz="1100">
                <a:ea typeface="+mn-lt"/>
                <a:cs typeface="+mn-lt"/>
              </a:rPr>
              <a:t> Roger </a:t>
            </a:r>
            <a:r>
              <a:rPr lang="tr-TR" sz="1100" err="1">
                <a:ea typeface="+mn-lt"/>
                <a:cs typeface="+mn-lt"/>
              </a:rPr>
              <a:t>Penrose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describe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incredibly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low</a:t>
            </a:r>
            <a:r>
              <a:rPr lang="tr-TR" sz="1100" u="sng">
                <a:ea typeface="+mn-lt"/>
                <a:cs typeface="+mn-lt"/>
              </a:rPr>
              <a:t> </a:t>
            </a:r>
            <a:r>
              <a:rPr lang="tr-TR" sz="1100" u="sng" err="1">
                <a:ea typeface="+mn-lt"/>
                <a:cs typeface="+mn-lt"/>
              </a:rPr>
              <a:t>probability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universe's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initial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conditions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being</a:t>
            </a:r>
            <a:r>
              <a:rPr lang="tr-TR" sz="1100">
                <a:ea typeface="+mn-lt"/>
                <a:cs typeface="+mn-lt"/>
              </a:rPr>
              <a:t> as they </a:t>
            </a:r>
            <a:r>
              <a:rPr lang="tr-TR" sz="1100" err="1">
                <a:ea typeface="+mn-lt"/>
                <a:cs typeface="+mn-lt"/>
              </a:rPr>
              <a:t>are</a:t>
            </a:r>
            <a:r>
              <a:rPr lang="tr-TR" sz="1100">
                <a:ea typeface="+mn-lt"/>
                <a:cs typeface="+mn-lt"/>
              </a:rPr>
              <a:t>. </a:t>
            </a:r>
            <a:r>
              <a:rPr lang="tr-TR" sz="1100" err="1">
                <a:ea typeface="+mn-lt"/>
                <a:cs typeface="+mn-lt"/>
              </a:rPr>
              <a:t>Penrose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proposed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odds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universe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having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current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low-entropy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state</a:t>
            </a:r>
            <a:r>
              <a:rPr lang="tr-TR" sz="1100">
                <a:ea typeface="+mn-lt"/>
                <a:cs typeface="+mn-lt"/>
              </a:rPr>
              <a:t> at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Big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Bang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are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about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b="1">
                <a:ea typeface="+mn-lt"/>
                <a:cs typeface="+mn-lt"/>
              </a:rPr>
              <a:t>10</a:t>
            </a:r>
            <a:r>
              <a:rPr lang="tr-TR" sz="1100" b="1" baseline="30000">
                <a:ea typeface="+mn-lt"/>
                <a:cs typeface="+mn-lt"/>
              </a:rPr>
              <a:t>(10)23 =</a:t>
            </a:r>
            <a:endParaRPr lang="tr-TR"/>
          </a:p>
          <a:p>
            <a:r>
              <a:rPr lang="tr-TR" sz="900">
                <a:ea typeface="+mn-lt"/>
                <a:cs typeface="+mn-lt"/>
              </a:rPr>
              <a:t>1 </a:t>
            </a:r>
            <a:r>
              <a:rPr lang="tr-TR" sz="900" err="1">
                <a:ea typeface="+mn-lt"/>
                <a:cs typeface="+mn-lt"/>
              </a:rPr>
              <a:t>followed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by</a:t>
            </a:r>
            <a:r>
              <a:rPr lang="tr-TR" sz="900">
                <a:ea typeface="+mn-lt"/>
                <a:cs typeface="+mn-lt"/>
              </a:rPr>
              <a:t> 300 </a:t>
            </a:r>
            <a:r>
              <a:rPr lang="tr-TR" sz="900" err="1">
                <a:ea typeface="+mn-lt"/>
                <a:cs typeface="+mn-lt"/>
              </a:rPr>
              <a:t>zeros</a:t>
            </a:r>
            <a:r>
              <a:rPr lang="tr-TR" sz="900">
                <a:ea typeface="+mn-lt"/>
                <a:cs typeface="+mn-lt"/>
              </a:rPr>
              <a:t>: 1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 </a:t>
            </a:r>
            <a:endParaRPr lang="tr-TR" sz="900" err="1"/>
          </a:p>
          <a:p>
            <a:endParaRPr lang="tr-TR" sz="1100" b="1"/>
          </a:p>
          <a:p>
            <a:r>
              <a:rPr lang="tr-TR" sz="1100" b="1">
                <a:ea typeface="+mn-lt"/>
                <a:cs typeface="+mn-lt"/>
              </a:rPr>
              <a:t>Lee </a:t>
            </a:r>
            <a:r>
              <a:rPr lang="tr-TR" sz="1100" b="1" err="1">
                <a:ea typeface="+mn-lt"/>
                <a:cs typeface="+mn-lt"/>
              </a:rPr>
              <a:t>Smolin</a:t>
            </a:r>
            <a:r>
              <a:rPr lang="tr-TR" sz="1100">
                <a:ea typeface="+mn-lt"/>
                <a:cs typeface="+mn-lt"/>
              </a:rPr>
              <a:t>: </a:t>
            </a:r>
            <a:r>
              <a:rPr lang="tr-TR" sz="1100" err="1">
                <a:ea typeface="+mn-lt"/>
                <a:cs typeface="+mn-lt"/>
              </a:rPr>
              <a:t>Smolin</a:t>
            </a:r>
            <a:r>
              <a:rPr lang="tr-TR" sz="1100">
                <a:ea typeface="+mn-lt"/>
                <a:cs typeface="+mn-lt"/>
              </a:rPr>
              <a:t> has </a:t>
            </a:r>
            <a:r>
              <a:rPr lang="tr-TR" sz="1100" err="1">
                <a:ea typeface="+mn-lt"/>
                <a:cs typeface="+mn-lt"/>
              </a:rPr>
              <a:t>calculated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odds</a:t>
            </a:r>
            <a:r>
              <a:rPr lang="tr-TR" sz="1100">
                <a:ea typeface="+mn-lt"/>
                <a:cs typeface="+mn-lt"/>
              </a:rPr>
              <a:t> of life-</a:t>
            </a:r>
            <a:r>
              <a:rPr lang="tr-TR" sz="1100" err="1">
                <a:ea typeface="+mn-lt"/>
                <a:cs typeface="+mn-lt"/>
              </a:rPr>
              <a:t>compatible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numbers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coming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up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chance</a:t>
            </a:r>
            <a:r>
              <a:rPr lang="tr-TR" sz="1100">
                <a:ea typeface="+mn-lt"/>
                <a:cs typeface="+mn-lt"/>
              </a:rPr>
              <a:t> is </a:t>
            </a:r>
            <a:r>
              <a:rPr lang="tr-TR" sz="1100" b="1">
                <a:ea typeface="+mn-lt"/>
                <a:cs typeface="+mn-lt"/>
              </a:rPr>
              <a:t>1 in 10^229</a:t>
            </a:r>
            <a:r>
              <a:rPr lang="tr-TR" sz="1100">
                <a:ea typeface="+mn-lt"/>
                <a:cs typeface="+mn-lt"/>
              </a:rPr>
              <a:t>. He </a:t>
            </a:r>
            <a:r>
              <a:rPr lang="tr-TR" sz="1100" err="1">
                <a:ea typeface="+mn-lt"/>
                <a:cs typeface="+mn-lt"/>
              </a:rPr>
              <a:t>discusses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this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context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fine-tuning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physics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for</a:t>
            </a:r>
            <a:r>
              <a:rPr lang="tr-TR" sz="1100">
                <a:ea typeface="+mn-lt"/>
                <a:cs typeface="+mn-lt"/>
              </a:rPr>
              <a:t> life</a:t>
            </a:r>
          </a:p>
          <a:p>
            <a:r>
              <a:rPr lang="tr-TR" sz="900">
                <a:ea typeface="+mn-lt"/>
                <a:cs typeface="+mn-lt"/>
              </a:rPr>
              <a:t>1 </a:t>
            </a:r>
            <a:r>
              <a:rPr lang="tr-TR" sz="900" err="1">
                <a:ea typeface="+mn-lt"/>
                <a:cs typeface="+mn-lt"/>
              </a:rPr>
              <a:t>followed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by</a:t>
            </a:r>
            <a:r>
              <a:rPr lang="tr-TR" sz="900">
                <a:ea typeface="+mn-lt"/>
                <a:cs typeface="+mn-lt"/>
              </a:rPr>
              <a:t> 229 </a:t>
            </a:r>
            <a:r>
              <a:rPr lang="tr-TR" sz="900" err="1">
                <a:ea typeface="+mn-lt"/>
                <a:cs typeface="+mn-lt"/>
              </a:rPr>
              <a:t>zeros</a:t>
            </a:r>
            <a:r>
              <a:rPr lang="tr-TR" sz="900">
                <a:ea typeface="+mn-lt"/>
                <a:cs typeface="+mn-lt"/>
              </a:rPr>
              <a:t>: 1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,000</a:t>
            </a:r>
          </a:p>
          <a:p>
            <a:endParaRPr lang="tr-TR" sz="1100"/>
          </a:p>
          <a:p>
            <a:r>
              <a:rPr lang="tr-TR" sz="1100" b="1">
                <a:ea typeface="+mn-lt"/>
                <a:cs typeface="+mn-lt"/>
              </a:rPr>
              <a:t>Alan </a:t>
            </a:r>
            <a:r>
              <a:rPr lang="tr-TR" sz="1100" b="1" err="1">
                <a:ea typeface="+mn-lt"/>
                <a:cs typeface="+mn-lt"/>
              </a:rPr>
              <a:t>Guth</a:t>
            </a:r>
            <a:r>
              <a:rPr lang="tr-TR" sz="1100">
                <a:ea typeface="+mn-lt"/>
                <a:cs typeface="+mn-lt"/>
              </a:rPr>
              <a:t>: </a:t>
            </a:r>
            <a:r>
              <a:rPr lang="tr-TR" sz="1100" err="1">
                <a:ea typeface="+mn-lt"/>
                <a:cs typeface="+mn-lt"/>
              </a:rPr>
              <a:t>Guth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known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for</a:t>
            </a:r>
            <a:r>
              <a:rPr lang="tr-TR" sz="1100">
                <a:ea typeface="+mn-lt"/>
                <a:cs typeface="+mn-lt"/>
              </a:rPr>
              <a:t> his </a:t>
            </a:r>
            <a:r>
              <a:rPr lang="tr-TR" sz="1100" err="1">
                <a:ea typeface="+mn-lt"/>
                <a:cs typeface="+mn-lt"/>
              </a:rPr>
              <a:t>work</a:t>
            </a:r>
            <a:r>
              <a:rPr lang="tr-TR" sz="1100">
                <a:ea typeface="+mn-lt"/>
                <a:cs typeface="+mn-lt"/>
              </a:rPr>
              <a:t> on </a:t>
            </a:r>
            <a:r>
              <a:rPr lang="tr-TR" sz="1100" err="1">
                <a:ea typeface="+mn-lt"/>
                <a:cs typeface="+mn-lt"/>
              </a:rPr>
              <a:t>inflationary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theory</a:t>
            </a:r>
            <a:r>
              <a:rPr lang="tr-TR" sz="1100">
                <a:ea typeface="+mn-lt"/>
                <a:cs typeface="+mn-lt"/>
              </a:rPr>
              <a:t>, has </a:t>
            </a:r>
            <a:r>
              <a:rPr lang="tr-TR" sz="1100" err="1">
                <a:ea typeface="+mn-lt"/>
                <a:cs typeface="+mn-lt"/>
              </a:rPr>
              <a:t>also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considered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fine-tuning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universe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low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probability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its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initial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conditions</a:t>
            </a:r>
            <a:endParaRPr lang="tr-TR" err="1"/>
          </a:p>
        </p:txBody>
      </p:sp>
      <p:pic>
        <p:nvPicPr>
          <p:cNvPr id="19" name="Resim 18" descr="Lee Smolin describes a new model of the universe">
            <a:extLst>
              <a:ext uri="{FF2B5EF4-FFF2-40B4-BE49-F238E27FC236}">
                <a16:creationId xmlns:a16="http://schemas.microsoft.com/office/drawing/2014/main" id="{997C0B0E-377F-029E-F08C-9BD1C7EC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34" r="9091" b="-490"/>
          <a:stretch/>
        </p:blipFill>
        <p:spPr>
          <a:xfrm>
            <a:off x="3922916" y="4316710"/>
            <a:ext cx="2155479" cy="1550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Resim 19" descr="Roger Penrose | Edge.org">
            <a:extLst>
              <a:ext uri="{FF2B5EF4-FFF2-40B4-BE49-F238E27FC236}">
                <a16:creationId xmlns:a16="http://schemas.microsoft.com/office/drawing/2014/main" id="{8B0EA1E8-6D7D-9D42-8F5A-50CD7086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95" r="395" b="-397"/>
          <a:stretch/>
        </p:blipFill>
        <p:spPr>
          <a:xfrm>
            <a:off x="918985" y="4290642"/>
            <a:ext cx="1897471" cy="1663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Resim 20" descr="Alan Guth: Waiting for the Big Bang | Innovators">
            <a:extLst>
              <a:ext uri="{FF2B5EF4-FFF2-40B4-BE49-F238E27FC236}">
                <a16:creationId xmlns:a16="http://schemas.microsoft.com/office/drawing/2014/main" id="{9F37FFF2-239C-7DF4-6F6F-35FD60F26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99" t="8264" r="8815" b="3719"/>
          <a:stretch/>
        </p:blipFill>
        <p:spPr>
          <a:xfrm>
            <a:off x="6776081" y="4261413"/>
            <a:ext cx="2131083" cy="1607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D5F34B4D-8CB2-C652-A240-4984524D7765}"/>
              </a:ext>
            </a:extLst>
          </p:cNvPr>
          <p:cNvSpPr txBox="1"/>
          <p:nvPr/>
        </p:nvSpPr>
        <p:spPr>
          <a:xfrm>
            <a:off x="920436" y="5952653"/>
            <a:ext cx="2572692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/>
              <a:t>Roger </a:t>
            </a:r>
            <a:r>
              <a:rPr lang="tr-TR" sz="1400" err="1"/>
              <a:t>Penrose</a:t>
            </a:r>
            <a:r>
              <a:rPr lang="tr-TR" sz="1400"/>
              <a:t>:</a:t>
            </a:r>
            <a:br>
              <a:rPr lang="tr-TR" sz="1400"/>
            </a:br>
            <a:r>
              <a:rPr lang="tr-TR" sz="1000">
                <a:latin typeface="Arial"/>
                <a:cs typeface="Arial"/>
              </a:rPr>
              <a:t>British </a:t>
            </a:r>
            <a:r>
              <a:rPr lang="tr-TR" sz="1000" err="1">
                <a:latin typeface="Arial"/>
                <a:cs typeface="Arial"/>
              </a:rPr>
              <a:t>mathematician</a:t>
            </a:r>
            <a:endParaRPr lang="tr-TR" err="1"/>
          </a:p>
          <a:p>
            <a:br>
              <a:rPr lang="en-US"/>
            </a:br>
            <a:endParaRPr lang="en-US"/>
          </a:p>
          <a:p>
            <a:br>
              <a:rPr lang="tr-TR" sz="1400"/>
            </a:br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4116A33-81D0-89E8-849A-4131B87F62C7}"/>
              </a:ext>
            </a:extLst>
          </p:cNvPr>
          <p:cNvSpPr txBox="1"/>
          <p:nvPr/>
        </p:nvSpPr>
        <p:spPr>
          <a:xfrm>
            <a:off x="6880633" y="5952652"/>
            <a:ext cx="2572692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>
                <a:ea typeface="+mn-lt"/>
                <a:cs typeface="+mn-lt"/>
              </a:rPr>
              <a:t>Alan </a:t>
            </a:r>
            <a:r>
              <a:rPr lang="tr-TR" sz="1400" err="1">
                <a:ea typeface="+mn-lt"/>
                <a:cs typeface="+mn-lt"/>
              </a:rPr>
              <a:t>Guth</a:t>
            </a:r>
            <a:r>
              <a:rPr lang="tr-TR" sz="1400">
                <a:ea typeface="+mn-lt"/>
                <a:cs typeface="+mn-lt"/>
              </a:rPr>
              <a:t>:</a:t>
            </a:r>
            <a:br>
              <a:rPr lang="tr-TR" sz="1400">
                <a:ea typeface="+mn-lt"/>
                <a:cs typeface="+mn-lt"/>
              </a:rPr>
            </a:br>
            <a:r>
              <a:rPr lang="tr-TR" sz="1000" err="1">
                <a:latin typeface="Arial"/>
                <a:cs typeface="Arial"/>
              </a:rPr>
              <a:t>American</a:t>
            </a:r>
            <a:r>
              <a:rPr lang="tr-TR" sz="1000">
                <a:latin typeface="Arial"/>
                <a:cs typeface="Arial"/>
              </a:rPr>
              <a:t> </a:t>
            </a:r>
            <a:r>
              <a:rPr lang="tr-TR" sz="1000" err="1">
                <a:latin typeface="Arial"/>
                <a:cs typeface="Arial"/>
              </a:rPr>
              <a:t>physicist</a:t>
            </a:r>
            <a:r>
              <a:rPr lang="tr-TR" sz="1000">
                <a:latin typeface="Arial"/>
                <a:cs typeface="Arial"/>
              </a:rPr>
              <a:t> </a:t>
            </a:r>
            <a:r>
              <a:rPr lang="tr-TR" sz="1000" err="1">
                <a:latin typeface="Arial"/>
                <a:cs typeface="Arial"/>
              </a:rPr>
              <a:t>and</a:t>
            </a:r>
            <a:r>
              <a:rPr lang="tr-TR" sz="1000">
                <a:latin typeface="Arial"/>
                <a:cs typeface="Arial"/>
              </a:rPr>
              <a:t> </a:t>
            </a:r>
            <a:r>
              <a:rPr lang="tr-TR" sz="1000" err="1">
                <a:latin typeface="Arial"/>
                <a:cs typeface="Arial"/>
              </a:rPr>
              <a:t>cosmologist</a:t>
            </a:r>
            <a:endParaRPr lang="tr-TR" sz="1000" err="1"/>
          </a:p>
          <a:p>
            <a:endParaRPr lang="tr-TR" sz="1100" b="1">
              <a:solidFill>
                <a:srgbClr val="E8E8E8"/>
              </a:solidFill>
              <a:latin typeface="Arial"/>
              <a:cs typeface="Arial"/>
            </a:endParaRPr>
          </a:p>
          <a:p>
            <a:br>
              <a:rPr lang="en-US"/>
            </a:br>
            <a:endParaRPr lang="en-US"/>
          </a:p>
          <a:p>
            <a:endParaRPr lang="tr-TR" sz="1400">
              <a:ea typeface="+mn-lt"/>
              <a:cs typeface="+mn-lt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000C90BA-6AF6-0846-448E-9122B388F631}"/>
              </a:ext>
            </a:extLst>
          </p:cNvPr>
          <p:cNvSpPr txBox="1"/>
          <p:nvPr/>
        </p:nvSpPr>
        <p:spPr>
          <a:xfrm>
            <a:off x="3900535" y="5952653"/>
            <a:ext cx="2572692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/>
              <a:t>Lee </a:t>
            </a:r>
            <a:r>
              <a:rPr lang="tr-TR" sz="1400" err="1"/>
              <a:t>Smolin</a:t>
            </a:r>
            <a:r>
              <a:rPr lang="tr-TR" sz="1400"/>
              <a:t>:</a:t>
            </a:r>
            <a:br>
              <a:rPr lang="tr-TR" sz="1400"/>
            </a:br>
            <a:r>
              <a:rPr lang="tr-TR" sz="1000">
                <a:latin typeface="Arial"/>
                <a:cs typeface="Arial"/>
              </a:rPr>
              <a:t>American </a:t>
            </a:r>
            <a:r>
              <a:rPr lang="tr-TR" sz="1000" err="1">
                <a:latin typeface="Arial"/>
                <a:cs typeface="Arial"/>
              </a:rPr>
              <a:t>physicist</a:t>
            </a:r>
            <a:endParaRPr lang="tr-TR" sz="1000" err="1"/>
          </a:p>
          <a:p>
            <a:br>
              <a:rPr lang="en-US"/>
            </a:br>
            <a:endParaRPr lang="en-US"/>
          </a:p>
          <a:p>
            <a:br>
              <a:rPr lang="tr-TR" sz="1400"/>
            </a:b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239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200" err="1">
                <a:ea typeface="+mj-lt"/>
                <a:cs typeface="+mj-lt"/>
              </a:rPr>
              <a:t>The</a:t>
            </a:r>
            <a:r>
              <a:rPr lang="tr-TR" sz="3200">
                <a:ea typeface="+mj-lt"/>
                <a:cs typeface="+mj-lt"/>
              </a:rPr>
              <a:t> </a:t>
            </a:r>
            <a:r>
              <a:rPr lang="tr-TR" sz="3200" err="1">
                <a:ea typeface="+mj-lt"/>
                <a:cs typeface="+mj-lt"/>
              </a:rPr>
              <a:t>space</a:t>
            </a:r>
            <a:r>
              <a:rPr lang="tr-TR" sz="3200">
                <a:ea typeface="+mj-lt"/>
                <a:cs typeface="+mj-lt"/>
              </a:rPr>
              <a:t> </a:t>
            </a:r>
            <a:r>
              <a:rPr lang="tr-TR" sz="3200" err="1">
                <a:ea typeface="+mj-lt"/>
                <a:cs typeface="+mj-lt"/>
              </a:rPr>
              <a:t>we</a:t>
            </a:r>
            <a:r>
              <a:rPr lang="tr-TR" sz="3200">
                <a:ea typeface="+mj-lt"/>
                <a:cs typeface="+mj-lt"/>
              </a:rPr>
              <a:t> </a:t>
            </a:r>
            <a:r>
              <a:rPr lang="tr-TR" sz="3200" err="1">
                <a:ea typeface="+mj-lt"/>
                <a:cs typeface="+mj-lt"/>
              </a:rPr>
              <a:t>occupy</a:t>
            </a:r>
            <a:r>
              <a:rPr lang="tr-TR" sz="3200">
                <a:ea typeface="+mj-lt"/>
                <a:cs typeface="+mj-lt"/>
              </a:rPr>
              <a:t> in </a:t>
            </a:r>
            <a:r>
              <a:rPr lang="tr-TR" sz="3200" err="1">
                <a:ea typeface="+mj-lt"/>
                <a:cs typeface="+mj-lt"/>
              </a:rPr>
              <a:t>the</a:t>
            </a:r>
            <a:r>
              <a:rPr lang="tr-TR" sz="3200">
                <a:ea typeface="+mj-lt"/>
                <a:cs typeface="+mj-lt"/>
              </a:rPr>
              <a:t> </a:t>
            </a:r>
            <a:r>
              <a:rPr lang="tr-TR" sz="3200" err="1">
                <a:ea typeface="+mj-lt"/>
                <a:cs typeface="+mj-lt"/>
              </a:rPr>
              <a:t>entire</a:t>
            </a:r>
            <a:r>
              <a:rPr lang="tr-TR" sz="3200">
                <a:ea typeface="+mj-lt"/>
                <a:cs typeface="+mj-lt"/>
              </a:rPr>
              <a:t> </a:t>
            </a:r>
            <a:r>
              <a:rPr lang="tr-TR" sz="3200" err="1">
                <a:ea typeface="+mj-lt"/>
                <a:cs typeface="+mj-lt"/>
              </a:rPr>
              <a:t>universe</a:t>
            </a:r>
            <a:r>
              <a:rPr lang="tr-TR" sz="320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177388" cy="1377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diameter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u="sng" err="1">
                <a:ea typeface="+mn-lt"/>
                <a:cs typeface="+mn-lt"/>
              </a:rPr>
              <a:t>observable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universe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about</a:t>
            </a:r>
            <a:r>
              <a:rPr lang="tr-TR" sz="1200">
                <a:ea typeface="+mn-lt"/>
                <a:cs typeface="+mn-lt"/>
              </a:rPr>
              <a:t> 93 </a:t>
            </a:r>
            <a:r>
              <a:rPr lang="tr-TR" sz="1200" err="1">
                <a:ea typeface="+mn-lt"/>
                <a:cs typeface="+mn-lt"/>
              </a:rPr>
              <a:t>billion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years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050">
                <a:ea typeface="+mn-lt"/>
                <a:cs typeface="+mn-lt"/>
              </a:rPr>
              <a:t>(</a:t>
            </a:r>
            <a:r>
              <a:rPr lang="tr-TR" sz="1050" err="1">
                <a:ea typeface="+mn-lt"/>
                <a:cs typeface="+mn-lt"/>
              </a:rPr>
              <a:t>One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light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year</a:t>
            </a:r>
            <a:r>
              <a:rPr lang="tr-TR" sz="1050">
                <a:ea typeface="+mn-lt"/>
                <a:cs typeface="+mn-lt"/>
              </a:rPr>
              <a:t> is 9.46 </a:t>
            </a:r>
            <a:r>
              <a:rPr lang="tr-TR" sz="1050" err="1">
                <a:ea typeface="+mn-lt"/>
                <a:cs typeface="+mn-lt"/>
              </a:rPr>
              <a:t>trillion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kilometers</a:t>
            </a:r>
            <a:r>
              <a:rPr lang="tr-TR" sz="1050">
                <a:ea typeface="+mn-lt"/>
                <a:cs typeface="+mn-lt"/>
              </a:rPr>
              <a:t>)</a:t>
            </a:r>
          </a:p>
          <a:p>
            <a:endParaRPr lang="tr-TR" sz="1050"/>
          </a:p>
          <a:p>
            <a:endParaRPr lang="tr-TR" sz="1050">
              <a:ea typeface="+mn-lt"/>
              <a:cs typeface="+mn-lt"/>
            </a:endParaRPr>
          </a:p>
          <a:p>
            <a:r>
              <a:rPr lang="tr-TR" sz="1050" err="1">
                <a:ea typeface="+mn-lt"/>
                <a:cs typeface="+mn-lt"/>
              </a:rPr>
              <a:t>To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give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you</a:t>
            </a:r>
            <a:r>
              <a:rPr lang="tr-TR" sz="1050">
                <a:ea typeface="+mn-lt"/>
                <a:cs typeface="+mn-lt"/>
              </a:rPr>
              <a:t> a </a:t>
            </a:r>
            <a:r>
              <a:rPr lang="tr-TR" sz="1050" err="1">
                <a:ea typeface="+mn-lt"/>
                <a:cs typeface="+mn-lt"/>
              </a:rPr>
              <a:t>better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perspective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if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you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were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to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scale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down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entire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observable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to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size of Earth,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region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occupy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would</a:t>
            </a:r>
            <a:r>
              <a:rPr lang="tr-TR" sz="1050">
                <a:ea typeface="+mn-lt"/>
                <a:cs typeface="+mn-lt"/>
              </a:rPr>
              <a:t> be </a:t>
            </a:r>
            <a:r>
              <a:rPr lang="tr-TR" sz="1050" err="1">
                <a:ea typeface="+mn-lt"/>
                <a:cs typeface="+mn-lt"/>
              </a:rPr>
              <a:t>smaller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than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tiniest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bacterium</a:t>
            </a:r>
            <a:r>
              <a:rPr lang="tr-TR" sz="1050">
                <a:ea typeface="+mn-lt"/>
                <a:cs typeface="+mn-lt"/>
              </a:rPr>
              <a:t>. </a:t>
            </a:r>
            <a:r>
              <a:rPr lang="tr-TR" sz="1050" err="1">
                <a:ea typeface="+mn-lt"/>
                <a:cs typeface="+mn-lt"/>
              </a:rPr>
              <a:t>Our</a:t>
            </a:r>
            <a:r>
              <a:rPr lang="tr-TR" sz="1050">
                <a:ea typeface="+mn-lt"/>
                <a:cs typeface="+mn-lt"/>
              </a:rPr>
              <a:t> solar </a:t>
            </a:r>
            <a:r>
              <a:rPr lang="tr-TR" sz="1050" err="1">
                <a:ea typeface="+mn-lt"/>
                <a:cs typeface="+mn-lt"/>
              </a:rPr>
              <a:t>system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with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all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its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planets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Sun, </a:t>
            </a:r>
            <a:r>
              <a:rPr lang="tr-TR" sz="1050" err="1">
                <a:ea typeface="+mn-lt"/>
                <a:cs typeface="+mn-lt"/>
              </a:rPr>
              <a:t>would</a:t>
            </a:r>
            <a:r>
              <a:rPr lang="tr-TR" sz="1050">
                <a:ea typeface="+mn-lt"/>
                <a:cs typeface="+mn-lt"/>
              </a:rPr>
              <a:t> fit inside </a:t>
            </a:r>
            <a:r>
              <a:rPr lang="tr-TR" sz="1050" err="1">
                <a:ea typeface="+mn-lt"/>
                <a:cs typeface="+mn-lt"/>
              </a:rPr>
              <a:t>this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bacterium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 sz="1050"/>
          </a:p>
          <a:p>
            <a:br>
              <a:rPr lang="tr-TR" sz="1100"/>
            </a:br>
            <a:endParaRPr lang="tr-TR" sz="1200" b="1" baseline="3000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D5F34B4D-8CB2-C652-A240-4984524D7765}"/>
              </a:ext>
            </a:extLst>
          </p:cNvPr>
          <p:cNvSpPr txBox="1"/>
          <p:nvPr/>
        </p:nvSpPr>
        <p:spPr>
          <a:xfrm>
            <a:off x="1976674" y="5937564"/>
            <a:ext cx="24746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/>
              <a:t>Size of </a:t>
            </a:r>
            <a:r>
              <a:rPr lang="tr-TR" sz="1400" err="1"/>
              <a:t>bacteria</a:t>
            </a:r>
            <a:endParaRPr lang="tr-TR" err="1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4116A33-81D0-89E8-849A-4131B87F62C7}"/>
              </a:ext>
            </a:extLst>
          </p:cNvPr>
          <p:cNvSpPr txBox="1"/>
          <p:nvPr/>
        </p:nvSpPr>
        <p:spPr>
          <a:xfrm>
            <a:off x="7484198" y="5326454"/>
            <a:ext cx="3395048" cy="11464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ea typeface="+mn-lt"/>
                <a:cs typeface="+mn-lt"/>
              </a:rPr>
              <a:t>Our</a:t>
            </a:r>
            <a:r>
              <a:rPr lang="tr-TR" sz="1200">
                <a:ea typeface="+mn-lt"/>
                <a:cs typeface="+mn-lt"/>
              </a:rPr>
              <a:t> solar </a:t>
            </a:r>
            <a:r>
              <a:rPr lang="tr-TR" sz="1200" err="1">
                <a:ea typeface="+mn-lt"/>
                <a:cs typeface="+mn-lt"/>
              </a:rPr>
              <a:t>system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compared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Universe</a:t>
            </a:r>
            <a:endParaRPr lang="tr-TR" sz="1200"/>
          </a:p>
          <a:p>
            <a:endParaRPr lang="tr-TR" sz="1050" b="1">
              <a:solidFill>
                <a:srgbClr val="E8E8E8"/>
              </a:solidFill>
              <a:latin typeface="Arial"/>
              <a:cs typeface="Arial"/>
            </a:endParaRPr>
          </a:p>
          <a:p>
            <a:br>
              <a:rPr lang="en-US"/>
            </a:br>
            <a:endParaRPr lang="en-US" sz="1600"/>
          </a:p>
          <a:p>
            <a:endParaRPr lang="tr-TR" sz="1200">
              <a:ea typeface="+mn-lt"/>
              <a:cs typeface="+mn-lt"/>
            </a:endParaRPr>
          </a:p>
        </p:txBody>
      </p:sp>
      <p:pic>
        <p:nvPicPr>
          <p:cNvPr id="3" name="Resim 2" descr="Microbes From Smallest to Largest">
            <a:extLst>
              <a:ext uri="{FF2B5EF4-FFF2-40B4-BE49-F238E27FC236}">
                <a16:creationId xmlns:a16="http://schemas.microsoft.com/office/drawing/2014/main" id="{003F6C7C-6C2F-ED13-3ABD-4FB8C169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86" y="3879033"/>
            <a:ext cx="27432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sim 3" descr="Galaxy, Universe &amp; Solar System | Overview &amp; Differences - Lesson |  Study.com">
            <a:extLst>
              <a:ext uri="{FF2B5EF4-FFF2-40B4-BE49-F238E27FC236}">
                <a16:creationId xmlns:a16="http://schemas.microsoft.com/office/drawing/2014/main" id="{8AF2A622-5B78-1658-5689-727EE84A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07" t="1684" r="4504" b="2526"/>
          <a:stretch/>
        </p:blipFill>
        <p:spPr>
          <a:xfrm>
            <a:off x="5636549" y="2464929"/>
            <a:ext cx="1849760" cy="424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753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2000" dirty="0">
                <a:ea typeface="+mn-lt"/>
                <a:cs typeface="+mn-lt"/>
              </a:rPr>
              <a:t>Unique Tastes and Functions of Fluids in the Human Head</a:t>
            </a:r>
            <a:r>
              <a:rPr lang="tr-TR" sz="2000" dirty="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5178" y="5326454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177388" cy="1436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Eyes</a:t>
            </a:r>
            <a:r>
              <a:rPr lang="en-US" sz="1200" dirty="0"/>
              <a:t>: Produce a salty fluid (tears) that cleans and keeps the eyes moist</a:t>
            </a:r>
          </a:p>
          <a:p>
            <a:endParaRPr lang="en-US" sz="1200" dirty="0"/>
          </a:p>
          <a:p>
            <a:r>
              <a:rPr lang="en-US" sz="1400" b="1" dirty="0"/>
              <a:t>Ears</a:t>
            </a:r>
            <a:r>
              <a:rPr lang="en-US" sz="1200" dirty="0"/>
              <a:t>: Contain earwax, which has a bitter or unpleasant taste, </a:t>
            </a:r>
            <a:br>
              <a:rPr lang="en-US" sz="1200" dirty="0"/>
            </a:br>
            <a:r>
              <a:rPr lang="en-US" sz="1200" dirty="0"/>
              <a:t>and helps clean the ears and protect against the insects.</a:t>
            </a:r>
          </a:p>
          <a:p>
            <a:endParaRPr lang="en-US" sz="1200" dirty="0"/>
          </a:p>
          <a:p>
            <a:r>
              <a:rPr lang="en-US" sz="1400" b="1" dirty="0"/>
              <a:t>Mouth</a:t>
            </a:r>
            <a:r>
              <a:rPr lang="en-US" sz="1200" dirty="0"/>
              <a:t>: Produces neutral-tasting saliva which aid in tasting food and digestion.</a:t>
            </a:r>
            <a:br>
              <a:rPr lang="tr-TR" sz="1200" dirty="0"/>
            </a:br>
            <a:endParaRPr lang="tr-TR" sz="1400" b="1" baseline="30000" dirty="0"/>
          </a:p>
        </p:txBody>
      </p:sp>
      <p:pic>
        <p:nvPicPr>
          <p:cNvPr id="1026" name="Picture 2" descr="Secretion secrets: things you didn’t know about ear wax - BBC News">
            <a:extLst>
              <a:ext uri="{FF2B5EF4-FFF2-40B4-BE49-F238E27FC236}">
                <a16:creationId xmlns:a16="http://schemas.microsoft.com/office/drawing/2014/main" id="{3AF4103D-551B-9EE6-4619-879F4ADC7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99" y="3868814"/>
            <a:ext cx="3173380" cy="17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ears Work - FactsandHistory">
            <a:extLst>
              <a:ext uri="{FF2B5EF4-FFF2-40B4-BE49-F238E27FC236}">
                <a16:creationId xmlns:a16="http://schemas.microsoft.com/office/drawing/2014/main" id="{795430AC-6183-3736-E151-ED0B51957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13998" r="11934" b="9756"/>
          <a:stretch/>
        </p:blipFill>
        <p:spPr bwMode="auto">
          <a:xfrm>
            <a:off x="551332" y="3843565"/>
            <a:ext cx="3173380" cy="18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do we need saliva? - San Jose Dental Health Care | San Jose Dentist">
            <a:extLst>
              <a:ext uri="{FF2B5EF4-FFF2-40B4-BE49-F238E27FC236}">
                <a16:creationId xmlns:a16="http://schemas.microsoft.com/office/drawing/2014/main" id="{DAFAB081-717D-6598-C7A5-17329E4EE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581" b="6684"/>
          <a:stretch/>
        </p:blipFill>
        <p:spPr bwMode="auto">
          <a:xfrm>
            <a:off x="7375666" y="3868814"/>
            <a:ext cx="3052070" cy="17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26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 err="1"/>
              <a:t>Atoms</a:t>
            </a:r>
            <a:r>
              <a:rPr lang="tr-TR" sz="3600"/>
              <a:t> </a:t>
            </a:r>
            <a:r>
              <a:rPr lang="tr-TR" sz="3600" err="1"/>
              <a:t>and</a:t>
            </a:r>
            <a:r>
              <a:rPr lang="tr-TR" sz="3600"/>
              <a:t> </a:t>
            </a:r>
            <a:r>
              <a:rPr lang="tr-TR" sz="3600" err="1"/>
              <a:t>Consciousness</a:t>
            </a:r>
            <a:r>
              <a:rPr lang="tr-TR" sz="360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871487" cy="3490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>
                <a:ea typeface="+mn-lt"/>
                <a:cs typeface="+mn-lt"/>
              </a:rPr>
              <a:t>No </a:t>
            </a:r>
            <a:r>
              <a:rPr lang="tr-TR" sz="1200" b="1" err="1">
                <a:ea typeface="+mn-lt"/>
                <a:cs typeface="+mn-lt"/>
              </a:rPr>
              <a:t>Mind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or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Consciousness</a:t>
            </a:r>
            <a:r>
              <a:rPr lang="tr-TR" sz="1200">
                <a:ea typeface="+mn-lt"/>
                <a:cs typeface="+mn-lt"/>
              </a:rPr>
              <a:t>:</a:t>
            </a:r>
            <a:endParaRPr lang="tr-TR" sz="1200"/>
          </a:p>
          <a:p>
            <a:pPr marL="628650" lvl="1" indent="-171450">
              <a:buFont typeface="Courier New"/>
              <a:buChar char="o"/>
            </a:pPr>
            <a:r>
              <a:rPr lang="tr-TR" sz="1000" err="1">
                <a:ea typeface="+mn-lt"/>
                <a:cs typeface="+mn-lt"/>
              </a:rPr>
              <a:t>Atoms</a:t>
            </a:r>
            <a:r>
              <a:rPr lang="tr-TR" sz="1000">
                <a:ea typeface="+mn-lt"/>
                <a:cs typeface="+mn-lt"/>
              </a:rPr>
              <a:t> do not </a:t>
            </a:r>
            <a:r>
              <a:rPr lang="tr-TR" sz="1000" err="1">
                <a:ea typeface="+mn-lt"/>
                <a:cs typeface="+mn-lt"/>
              </a:rPr>
              <a:t>possess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consciousness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awareness</a:t>
            </a:r>
            <a:r>
              <a:rPr lang="tr-TR" sz="1000">
                <a:ea typeface="+mn-lt"/>
                <a:cs typeface="+mn-lt"/>
              </a:rPr>
              <a:t>. </a:t>
            </a:r>
            <a:br>
              <a:rPr lang="en-US"/>
            </a:br>
            <a:r>
              <a:rPr lang="tr-TR" sz="1000">
                <a:ea typeface="+mn-lt"/>
                <a:cs typeface="+mn-lt"/>
              </a:rPr>
              <a:t>They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composed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subatomic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particles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protons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neutrons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electrons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br>
              <a:rPr lang="tr-TR" sz="1000">
                <a:ea typeface="+mn-lt"/>
                <a:cs typeface="+mn-lt"/>
              </a:rPr>
            </a:br>
            <a:r>
              <a:rPr lang="tr-TR" sz="1000" err="1">
                <a:ea typeface="+mn-lt"/>
                <a:cs typeface="+mn-lt"/>
              </a:rPr>
              <a:t>interact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based</a:t>
            </a:r>
            <a:r>
              <a:rPr lang="tr-TR" sz="1000">
                <a:ea typeface="+mn-lt"/>
                <a:cs typeface="+mn-lt"/>
              </a:rPr>
              <a:t> on </a:t>
            </a:r>
            <a:r>
              <a:rPr lang="tr-TR" sz="1000" err="1">
                <a:ea typeface="+mn-lt"/>
                <a:cs typeface="+mn-lt"/>
              </a:rPr>
              <a:t>fundamental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forces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such</a:t>
            </a:r>
            <a:r>
              <a:rPr lang="tr-TR" sz="1000">
                <a:ea typeface="+mn-lt"/>
                <a:cs typeface="+mn-lt"/>
              </a:rPr>
              <a:t> as </a:t>
            </a:r>
            <a:r>
              <a:rPr lang="tr-TR" sz="1000" err="1">
                <a:ea typeface="+mn-lt"/>
                <a:cs typeface="+mn-lt"/>
              </a:rPr>
              <a:t>electromagnetism</a:t>
            </a:r>
            <a:r>
              <a:rPr lang="tr-TR" sz="1000">
                <a:ea typeface="+mn-lt"/>
                <a:cs typeface="+mn-lt"/>
              </a:rPr>
              <a:t>.</a:t>
            </a:r>
            <a:br>
              <a:rPr lang="tr-TR" sz="1000">
                <a:ea typeface="+mn-lt"/>
                <a:cs typeface="+mn-lt"/>
              </a:rPr>
            </a:br>
            <a:endParaRPr lang="tr-TR" sz="1000"/>
          </a:p>
          <a:p>
            <a:pPr marL="171450" indent="-171450">
              <a:buFont typeface="Arial"/>
              <a:buChar char="•"/>
            </a:pPr>
            <a:r>
              <a:rPr lang="tr-TR" sz="1200" b="1">
                <a:ea typeface="+mn-lt"/>
                <a:cs typeface="+mn-lt"/>
              </a:rPr>
              <a:t>No </a:t>
            </a:r>
            <a:r>
              <a:rPr lang="tr-TR" sz="1200" b="1" err="1">
                <a:ea typeface="+mn-lt"/>
                <a:cs typeface="+mn-lt"/>
              </a:rPr>
              <a:t>Decision-Making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Abilities</a:t>
            </a:r>
            <a:r>
              <a:rPr lang="tr-TR" sz="1200">
                <a:ea typeface="+mn-lt"/>
                <a:cs typeface="+mn-lt"/>
              </a:rPr>
              <a:t>:</a:t>
            </a:r>
            <a:endParaRPr lang="tr-TR" sz="1200"/>
          </a:p>
          <a:p>
            <a:pPr marL="628650" lvl="1" indent="-171450">
              <a:buFont typeface="Courier New"/>
              <a:buChar char="o"/>
            </a:pPr>
            <a:r>
              <a:rPr lang="tr-TR" sz="1000" err="1">
                <a:ea typeface="+mn-lt"/>
                <a:cs typeface="+mn-lt"/>
              </a:rPr>
              <a:t>Atoms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interactions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determined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u="sng" err="1">
                <a:ea typeface="+mn-lt"/>
                <a:cs typeface="+mn-lt"/>
              </a:rPr>
              <a:t>physical</a:t>
            </a:r>
            <a:r>
              <a:rPr lang="tr-TR" sz="1000" u="sng">
                <a:ea typeface="+mn-lt"/>
                <a:cs typeface="+mn-lt"/>
              </a:rPr>
              <a:t> </a:t>
            </a:r>
            <a:r>
              <a:rPr lang="tr-TR" sz="1000" u="sng" err="1">
                <a:ea typeface="+mn-lt"/>
                <a:cs typeface="+mn-lt"/>
              </a:rPr>
              <a:t>laws</a:t>
            </a:r>
            <a:r>
              <a:rPr lang="tr-TR" sz="1000">
                <a:ea typeface="+mn-lt"/>
                <a:cs typeface="+mn-lt"/>
              </a:rPr>
              <a:t>. </a:t>
            </a:r>
            <a:br>
              <a:rPr lang="tr-TR" sz="1000">
                <a:ea typeface="+mn-lt"/>
                <a:cs typeface="+mn-lt"/>
              </a:rPr>
            </a:br>
            <a:r>
              <a:rPr lang="tr-TR" sz="1000">
                <a:ea typeface="+mn-lt"/>
                <a:cs typeface="+mn-lt"/>
              </a:rPr>
              <a:t>They do not </a:t>
            </a:r>
            <a:r>
              <a:rPr lang="tr-TR" sz="1000" err="1">
                <a:ea typeface="+mn-lt"/>
                <a:cs typeface="+mn-lt"/>
              </a:rPr>
              <a:t>have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capability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make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decisions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exhibit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free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will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behavior</a:t>
            </a:r>
            <a:r>
              <a:rPr lang="tr-TR" sz="1000">
                <a:ea typeface="+mn-lt"/>
                <a:cs typeface="+mn-lt"/>
              </a:rPr>
              <a:t> is </a:t>
            </a:r>
            <a:r>
              <a:rPr lang="tr-TR" sz="1000" err="1">
                <a:ea typeface="+mn-lt"/>
                <a:cs typeface="+mn-lt"/>
              </a:rPr>
              <a:t>predictable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based</a:t>
            </a:r>
            <a:r>
              <a:rPr lang="tr-TR" sz="1000">
                <a:ea typeface="+mn-lt"/>
                <a:cs typeface="+mn-lt"/>
              </a:rPr>
              <a:t> on </a:t>
            </a:r>
            <a:r>
              <a:rPr lang="tr-TR" sz="1000" err="1">
                <a:ea typeface="+mn-lt"/>
                <a:cs typeface="+mn-lt"/>
              </a:rPr>
              <a:t>scientific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principles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171450" indent="-171450">
              <a:buFont typeface="Arial"/>
              <a:buChar char="•"/>
            </a:pPr>
            <a:r>
              <a:rPr lang="tr-TR" sz="1200" b="1">
                <a:ea typeface="+mn-lt"/>
                <a:cs typeface="+mn-lt"/>
              </a:rPr>
              <a:t>Role in </a:t>
            </a:r>
            <a:r>
              <a:rPr lang="tr-TR" sz="1200" b="1" err="1">
                <a:ea typeface="+mn-lt"/>
                <a:cs typeface="+mn-lt"/>
              </a:rPr>
              <a:t>Larger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Systems</a:t>
            </a:r>
            <a:r>
              <a:rPr lang="tr-TR" sz="1200">
                <a:ea typeface="+mn-lt"/>
                <a:cs typeface="+mn-lt"/>
              </a:rPr>
              <a:t>:</a:t>
            </a:r>
            <a:endParaRPr lang="tr-TR" sz="1200"/>
          </a:p>
          <a:p>
            <a:pPr marL="628650" lvl="1" indent="-171450">
              <a:buFont typeface="Courier New"/>
              <a:buChar char="o"/>
            </a:pPr>
            <a:r>
              <a:rPr lang="tr-TR" sz="1000" err="1">
                <a:ea typeface="+mn-lt"/>
                <a:cs typeface="+mn-lt"/>
              </a:rPr>
              <a:t>While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individual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atoms</a:t>
            </a:r>
            <a:r>
              <a:rPr lang="tr-TR" sz="1000">
                <a:ea typeface="+mn-lt"/>
                <a:cs typeface="+mn-lt"/>
              </a:rPr>
              <a:t> do not </a:t>
            </a:r>
            <a:r>
              <a:rPr lang="tr-TR" sz="1000" err="1">
                <a:ea typeface="+mn-lt"/>
                <a:cs typeface="+mn-lt"/>
              </a:rPr>
              <a:t>think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when</a:t>
            </a:r>
            <a:r>
              <a:rPr lang="tr-TR" sz="1000">
                <a:ea typeface="+mn-lt"/>
                <a:cs typeface="+mn-lt"/>
              </a:rPr>
              <a:t> they </a:t>
            </a:r>
            <a:r>
              <a:rPr lang="tr-TR" sz="1000" err="1">
                <a:ea typeface="+mn-lt"/>
                <a:cs typeface="+mn-lt"/>
              </a:rPr>
              <a:t>come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together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form </a:t>
            </a:r>
            <a:r>
              <a:rPr lang="tr-TR" sz="1000" u="sng" err="1">
                <a:ea typeface="+mn-lt"/>
                <a:cs typeface="+mn-lt"/>
              </a:rPr>
              <a:t>complex</a:t>
            </a:r>
            <a:r>
              <a:rPr lang="tr-TR" sz="1000" u="sng">
                <a:ea typeface="+mn-lt"/>
                <a:cs typeface="+mn-lt"/>
              </a:rPr>
              <a:t> </a:t>
            </a:r>
            <a:r>
              <a:rPr lang="tr-TR" sz="1000" u="sng" err="1">
                <a:ea typeface="+mn-lt"/>
                <a:cs typeface="+mn-lt"/>
              </a:rPr>
              <a:t>systems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such</a:t>
            </a:r>
            <a:r>
              <a:rPr lang="tr-TR" sz="1000">
                <a:ea typeface="+mn-lt"/>
                <a:cs typeface="+mn-lt"/>
              </a:rPr>
              <a:t> as </a:t>
            </a:r>
            <a:r>
              <a:rPr lang="tr-TR" sz="1000" err="1">
                <a:ea typeface="+mn-lt"/>
                <a:cs typeface="+mn-lt"/>
              </a:rPr>
              <a:t>molecules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cells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ultimately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brains</a:t>
            </a:r>
            <a:r>
              <a:rPr lang="tr-TR" sz="1000">
                <a:ea typeface="+mn-lt"/>
                <a:cs typeface="+mn-lt"/>
              </a:rPr>
              <a:t>, they </a:t>
            </a:r>
            <a:r>
              <a:rPr lang="tr-TR" sz="1000" err="1">
                <a:ea typeface="+mn-lt"/>
                <a:cs typeface="+mn-lt"/>
              </a:rPr>
              <a:t>participate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processes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that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give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rise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thinking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consciousness</a:t>
            </a:r>
            <a:r>
              <a:rPr lang="tr-TR" sz="1000">
                <a:ea typeface="+mn-lt"/>
                <a:cs typeface="+mn-lt"/>
              </a:rPr>
              <a:t>. </a:t>
            </a:r>
            <a:br>
              <a:rPr lang="tr-TR" sz="1000">
                <a:ea typeface="+mn-lt"/>
                <a:cs typeface="+mn-lt"/>
              </a:rPr>
            </a:br>
            <a:r>
              <a:rPr lang="tr-TR" sz="1000" err="1">
                <a:ea typeface="+mn-lt"/>
                <a:cs typeface="+mn-lt"/>
              </a:rPr>
              <a:t>However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this</a:t>
            </a:r>
            <a:r>
              <a:rPr lang="tr-TR" sz="1000">
                <a:ea typeface="+mn-lt"/>
                <a:cs typeface="+mn-lt"/>
              </a:rPr>
              <a:t> is an </a:t>
            </a:r>
            <a:r>
              <a:rPr lang="tr-TR" sz="1000" err="1">
                <a:ea typeface="+mn-lt"/>
                <a:cs typeface="+mn-lt"/>
              </a:rPr>
              <a:t>emergent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property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complex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system</a:t>
            </a:r>
            <a:r>
              <a:rPr lang="tr-TR" sz="1000">
                <a:ea typeface="+mn-lt"/>
                <a:cs typeface="+mn-lt"/>
              </a:rPr>
              <a:t>, not of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individual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atoms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tr-TR" sz="1200" b="1"/>
          </a:p>
        </p:txBody>
      </p:sp>
      <p:pic>
        <p:nvPicPr>
          <p:cNvPr id="3" name="Resim 2" descr="Atom | Definition, Structure, History, Examples, Diagram, &amp; Facts |  Britannica">
            <a:extLst>
              <a:ext uri="{FF2B5EF4-FFF2-40B4-BE49-F238E27FC236}">
                <a16:creationId xmlns:a16="http://schemas.microsoft.com/office/drawing/2014/main" id="{B129087A-D2FB-56A3-4721-B2F28F22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63" y="3968184"/>
            <a:ext cx="3429754" cy="22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5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 dirty="0"/>
              <a:t>DNA?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217886"/>
            <a:ext cx="8871487" cy="5544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dirty="0" err="1"/>
              <a:t>The</a:t>
            </a:r>
            <a:r>
              <a:rPr lang="tr-TR" sz="1200" dirty="0"/>
              <a:t> </a:t>
            </a:r>
            <a:r>
              <a:rPr lang="tr-TR" sz="1200" dirty="0" err="1"/>
              <a:t>Blueprint</a:t>
            </a:r>
            <a:r>
              <a:rPr lang="tr-TR" sz="1200" dirty="0"/>
              <a:t> of Life</a:t>
            </a:r>
            <a:endParaRPr lang="tr-TR" dirty="0"/>
          </a:p>
          <a:p>
            <a:pPr marL="628650" lvl="1" indent="-171450">
              <a:buFont typeface="Courier New"/>
              <a:buChar char="o"/>
            </a:pPr>
            <a:r>
              <a:rPr lang="tr-TR" sz="1050" b="1" dirty="0" err="1">
                <a:ea typeface="+mn-lt"/>
                <a:cs typeface="+mn-lt"/>
              </a:rPr>
              <a:t>What</a:t>
            </a:r>
            <a:r>
              <a:rPr lang="tr-TR" sz="1050" b="1" dirty="0">
                <a:ea typeface="+mn-lt"/>
                <a:cs typeface="+mn-lt"/>
              </a:rPr>
              <a:t> is DNA?</a:t>
            </a:r>
            <a:r>
              <a:rPr lang="tr-TR" sz="1000" dirty="0">
                <a:ea typeface="+mn-lt"/>
                <a:cs typeface="+mn-lt"/>
              </a:rPr>
              <a:t>: DNA is a </a:t>
            </a:r>
            <a:r>
              <a:rPr lang="tr-TR" sz="1000" dirty="0" err="1">
                <a:ea typeface="+mn-lt"/>
                <a:cs typeface="+mn-lt"/>
              </a:rPr>
              <a:t>molecule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that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carries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instructions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needed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an </a:t>
            </a:r>
            <a:r>
              <a:rPr lang="tr-TR" sz="1000" dirty="0" err="1">
                <a:ea typeface="+mn-lt"/>
                <a:cs typeface="+mn-lt"/>
              </a:rPr>
              <a:t>organism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grow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function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reproduce</a:t>
            </a:r>
            <a:r>
              <a:rPr lang="tr-TR" sz="1000" dirty="0">
                <a:ea typeface="+mn-lt"/>
                <a:cs typeface="+mn-lt"/>
              </a:rPr>
              <a:t>.</a:t>
            </a:r>
          </a:p>
          <a:p>
            <a:pPr marL="628650" lvl="1" indent="-171450">
              <a:buFont typeface="Courier New"/>
              <a:buChar char="o"/>
            </a:pPr>
            <a:r>
              <a:rPr lang="tr-TR" sz="1050" b="1" dirty="0" err="1">
                <a:ea typeface="+mn-lt"/>
                <a:cs typeface="+mn-lt"/>
              </a:rPr>
              <a:t>Structure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dirty="0" err="1">
                <a:ea typeface="+mn-lt"/>
                <a:cs typeface="+mn-lt"/>
              </a:rPr>
              <a:t>It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looks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like</a:t>
            </a:r>
            <a:r>
              <a:rPr lang="tr-TR" sz="1000" dirty="0">
                <a:ea typeface="+mn-lt"/>
                <a:cs typeface="+mn-lt"/>
              </a:rPr>
              <a:t> a </a:t>
            </a:r>
            <a:r>
              <a:rPr lang="tr-TR" sz="1000" dirty="0" err="1">
                <a:ea typeface="+mn-lt"/>
                <a:cs typeface="+mn-lt"/>
              </a:rPr>
              <a:t>twisted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ladder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called</a:t>
            </a:r>
            <a:r>
              <a:rPr lang="tr-TR" sz="1000" dirty="0">
                <a:ea typeface="+mn-lt"/>
                <a:cs typeface="+mn-lt"/>
              </a:rPr>
              <a:t> a </a:t>
            </a:r>
            <a:r>
              <a:rPr lang="tr-TR" sz="1000" dirty="0" err="1">
                <a:ea typeface="+mn-lt"/>
                <a:cs typeface="+mn-lt"/>
              </a:rPr>
              <a:t>double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helix</a:t>
            </a:r>
            <a:r>
              <a:rPr lang="tr-TR" sz="1000" dirty="0">
                <a:ea typeface="+mn-lt"/>
                <a:cs typeface="+mn-lt"/>
              </a:rPr>
              <a:t>. </a:t>
            </a:r>
            <a:r>
              <a:rPr lang="tr-TR" sz="1000" dirty="0" err="1">
                <a:ea typeface="+mn-lt"/>
                <a:cs typeface="+mn-lt"/>
              </a:rPr>
              <a:t>Each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rung</a:t>
            </a:r>
            <a:r>
              <a:rPr lang="tr-TR" sz="1000" dirty="0">
                <a:ea typeface="+mn-lt"/>
                <a:cs typeface="+mn-lt"/>
              </a:rPr>
              <a:t> is </a:t>
            </a:r>
            <a:r>
              <a:rPr lang="tr-TR" sz="1000" dirty="0" err="1">
                <a:ea typeface="+mn-lt"/>
                <a:cs typeface="+mn-lt"/>
              </a:rPr>
              <a:t>made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pairs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chemicals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called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bases</a:t>
            </a:r>
            <a:r>
              <a:rPr lang="tr-TR" sz="1000" dirty="0">
                <a:ea typeface="+mn-lt"/>
                <a:cs typeface="+mn-lt"/>
              </a:rPr>
              <a:t>.</a:t>
            </a:r>
          </a:p>
          <a:p>
            <a:pPr marL="628650" lvl="1" indent="-171450">
              <a:buFont typeface="Courier New"/>
              <a:buChar char="o"/>
            </a:pPr>
            <a:r>
              <a:rPr lang="tr-TR" sz="1050" b="1" dirty="0" err="1">
                <a:ea typeface="+mn-lt"/>
                <a:cs typeface="+mn-lt"/>
              </a:rPr>
              <a:t>Function</a:t>
            </a:r>
            <a:r>
              <a:rPr lang="tr-TR" sz="1000" dirty="0">
                <a:ea typeface="+mn-lt"/>
                <a:cs typeface="+mn-lt"/>
              </a:rPr>
              <a:t>: DNA </a:t>
            </a:r>
            <a:r>
              <a:rPr lang="tr-TR" sz="1000" dirty="0" err="1">
                <a:ea typeface="+mn-lt"/>
                <a:cs typeface="+mn-lt"/>
              </a:rPr>
              <a:t>stores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all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genetic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information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needed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make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proteins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which</a:t>
            </a:r>
            <a:r>
              <a:rPr lang="tr-TR" sz="1000" dirty="0">
                <a:ea typeface="+mn-lt"/>
                <a:cs typeface="+mn-lt"/>
              </a:rPr>
              <a:t> do </a:t>
            </a:r>
            <a:r>
              <a:rPr lang="tr-TR" sz="1000" dirty="0" err="1">
                <a:ea typeface="+mn-lt"/>
                <a:cs typeface="+mn-lt"/>
              </a:rPr>
              <a:t>most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work</a:t>
            </a:r>
            <a:r>
              <a:rPr lang="tr-TR" sz="1000" dirty="0">
                <a:ea typeface="+mn-lt"/>
                <a:cs typeface="+mn-lt"/>
              </a:rPr>
              <a:t> in </a:t>
            </a:r>
            <a:r>
              <a:rPr lang="tr-TR" sz="1000" dirty="0" err="1">
                <a:ea typeface="+mn-lt"/>
                <a:cs typeface="+mn-lt"/>
              </a:rPr>
              <a:t>our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bodies</a:t>
            </a:r>
            <a:r>
              <a:rPr lang="tr-TR" sz="1000" dirty="0">
                <a:ea typeface="+mn-lt"/>
                <a:cs typeface="+mn-lt"/>
              </a:rPr>
              <a:t>. DNA </a:t>
            </a:r>
            <a:r>
              <a:rPr lang="tr-TR" sz="1000" dirty="0" err="1">
                <a:ea typeface="+mn-lt"/>
                <a:cs typeface="+mn-lt"/>
              </a:rPr>
              <a:t>carries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genetic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information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crucial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growth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functioning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reproduction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living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organisms</a:t>
            </a:r>
            <a:r>
              <a:rPr lang="tr-TR" sz="1000" dirty="0">
                <a:ea typeface="+mn-lt"/>
                <a:cs typeface="+mn-lt"/>
              </a:rPr>
              <a:t>.</a:t>
            </a:r>
          </a:p>
          <a:p>
            <a:pPr marL="628650" lvl="1" indent="-171450">
              <a:buFont typeface="Courier New"/>
              <a:buChar char="o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r>
              <a:rPr lang="tr-TR" sz="1200" dirty="0"/>
              <a:t>DNA </a:t>
            </a:r>
            <a:r>
              <a:rPr lang="tr-TR" sz="1200" dirty="0" err="1"/>
              <a:t>Composition</a:t>
            </a:r>
            <a:endParaRPr lang="tr-TR" sz="1200"/>
          </a:p>
          <a:p>
            <a:pPr marL="628650" lvl="1" indent="-171450">
              <a:buFont typeface="Courier New"/>
              <a:buChar char="o"/>
            </a:pPr>
            <a:r>
              <a:rPr lang="tr-TR" sz="1000" b="1" dirty="0" err="1">
                <a:ea typeface="+mn-lt"/>
                <a:cs typeface="+mn-lt"/>
              </a:rPr>
              <a:t>Atoms</a:t>
            </a:r>
            <a:r>
              <a:rPr lang="tr-TR" sz="1000" dirty="0">
                <a:ea typeface="+mn-lt"/>
                <a:cs typeface="+mn-lt"/>
              </a:rPr>
              <a:t>: DNA </a:t>
            </a:r>
            <a:r>
              <a:rPr lang="tr-TR" sz="1000" dirty="0" err="1">
                <a:ea typeface="+mn-lt"/>
                <a:cs typeface="+mn-lt"/>
              </a:rPr>
              <a:t>consists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carbon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hydrogen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oxygen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nitrogen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phosphorus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atoms</a:t>
            </a:r>
            <a:r>
              <a:rPr lang="tr-TR" sz="1000" dirty="0">
                <a:ea typeface="+mn-lt"/>
                <a:cs typeface="+mn-lt"/>
              </a:rPr>
              <a:t>.</a:t>
            </a:r>
            <a:endParaRPr lang="tr-TR" dirty="0"/>
          </a:p>
          <a:p>
            <a:pPr marL="628650" lvl="1" indent="-171450">
              <a:buFont typeface="Courier New"/>
              <a:buChar char="o"/>
            </a:pPr>
            <a:r>
              <a:rPr lang="tr-TR" sz="1000" b="1" dirty="0" err="1">
                <a:ea typeface="+mn-lt"/>
                <a:cs typeface="+mn-lt"/>
              </a:rPr>
              <a:t>Structure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dirty="0" err="1">
                <a:ea typeface="+mn-lt"/>
                <a:cs typeface="+mn-lt"/>
              </a:rPr>
              <a:t>These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atoms</a:t>
            </a:r>
            <a:r>
              <a:rPr lang="tr-TR" sz="1000" dirty="0">
                <a:ea typeface="+mn-lt"/>
                <a:cs typeface="+mn-lt"/>
              </a:rPr>
              <a:t> form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building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blocks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nucleotides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which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make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up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DNA </a:t>
            </a:r>
            <a:r>
              <a:rPr lang="tr-TR" sz="1000" dirty="0" err="1">
                <a:ea typeface="+mn-lt"/>
                <a:cs typeface="+mn-lt"/>
              </a:rPr>
              <a:t>molecule</a:t>
            </a:r>
            <a:r>
              <a:rPr lang="tr-TR" sz="1000" dirty="0">
                <a:ea typeface="+mn-lt"/>
                <a:cs typeface="+mn-lt"/>
              </a:rPr>
              <a:t>.</a:t>
            </a:r>
            <a:endParaRPr lang="tr-TR" dirty="0"/>
          </a:p>
          <a:p>
            <a:pPr marL="628650" lvl="1" indent="-171450">
              <a:buFont typeface="Courier New"/>
              <a:buChar char="o"/>
            </a:pPr>
            <a:endParaRPr lang="tr-TR" sz="1000" dirty="0"/>
          </a:p>
          <a:p>
            <a:pPr marL="628650" lvl="1" indent="-171450">
              <a:buFont typeface="Courier New"/>
              <a:buChar char="o"/>
            </a:pPr>
            <a:endParaRPr lang="tr-TR" sz="1000" dirty="0"/>
          </a:p>
          <a:p>
            <a:pPr marL="628650" lvl="1" indent="-171450">
              <a:buFont typeface="Courier New"/>
              <a:buChar char="o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Recipe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Book</a:t>
            </a:r>
            <a:endParaRPr lang="tr-TR" sz="1200" dirty="0" err="1"/>
          </a:p>
          <a:p>
            <a:pPr marL="628650" lvl="1" indent="-171450">
              <a:buFont typeface="Courier New"/>
              <a:buChar char="o"/>
            </a:pPr>
            <a:r>
              <a:rPr lang="tr-TR" sz="1000" b="1" dirty="0">
                <a:ea typeface="+mn-lt"/>
                <a:cs typeface="+mn-lt"/>
              </a:rPr>
              <a:t>DNA as a </a:t>
            </a:r>
            <a:r>
              <a:rPr lang="tr-TR" sz="1000" b="1" dirty="0" err="1">
                <a:ea typeface="+mn-lt"/>
                <a:cs typeface="+mn-lt"/>
              </a:rPr>
              <a:t>Cookbook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dirty="0" err="1">
                <a:ea typeface="+mn-lt"/>
                <a:cs typeface="+mn-lt"/>
              </a:rPr>
              <a:t>Think</a:t>
            </a:r>
            <a:r>
              <a:rPr lang="tr-TR" sz="1000" dirty="0">
                <a:ea typeface="+mn-lt"/>
                <a:cs typeface="+mn-lt"/>
              </a:rPr>
              <a:t> of DNA as a </a:t>
            </a:r>
            <a:r>
              <a:rPr lang="tr-TR" sz="1000" dirty="0" err="1">
                <a:ea typeface="+mn-lt"/>
                <a:cs typeface="+mn-lt"/>
              </a:rPr>
              <a:t>big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book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that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contains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all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making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you</a:t>
            </a:r>
            <a:r>
              <a:rPr lang="tr-TR" sz="1000" dirty="0">
                <a:ea typeface="+mn-lt"/>
                <a:cs typeface="+mn-lt"/>
              </a:rPr>
              <a:t>. </a:t>
            </a:r>
            <a:br>
              <a:rPr lang="tr-TR" sz="1000" dirty="0">
                <a:ea typeface="+mn-lt"/>
                <a:cs typeface="+mn-lt"/>
              </a:rPr>
            </a:br>
            <a:r>
              <a:rPr lang="tr-TR" sz="1000" dirty="0" err="1">
                <a:ea typeface="+mn-lt"/>
                <a:cs typeface="+mn-lt"/>
              </a:rPr>
              <a:t>Each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</a:t>
            </a:r>
            <a:r>
              <a:rPr lang="tr-TR" sz="1000" dirty="0">
                <a:ea typeface="+mn-lt"/>
                <a:cs typeface="+mn-lt"/>
              </a:rPr>
              <a:t> is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a </a:t>
            </a:r>
            <a:r>
              <a:rPr lang="tr-TR" sz="1000" dirty="0" err="1">
                <a:ea typeface="+mn-lt"/>
                <a:cs typeface="+mn-lt"/>
              </a:rPr>
              <a:t>different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part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your</a:t>
            </a:r>
            <a:r>
              <a:rPr lang="tr-TR" sz="1000" dirty="0">
                <a:ea typeface="+mn-lt"/>
                <a:cs typeface="+mn-lt"/>
              </a:rPr>
              <a:t> body.</a:t>
            </a:r>
            <a:br>
              <a:rPr lang="tr-TR" sz="1000" dirty="0">
                <a:ea typeface="+mn-lt"/>
                <a:cs typeface="+mn-lt"/>
              </a:rPr>
            </a:br>
            <a:endParaRPr lang="tr-TR" sz="1000" dirty="0">
              <a:ea typeface="+mn-lt"/>
              <a:cs typeface="+mn-lt"/>
            </a:endParaRPr>
          </a:p>
          <a:p>
            <a:pPr marL="628650" lvl="1" indent="-171450">
              <a:buFont typeface="Courier New"/>
              <a:buChar char="o"/>
            </a:pPr>
            <a:r>
              <a:rPr lang="tr-TR" sz="1000" b="1" dirty="0" err="1">
                <a:ea typeface="+mn-lt"/>
                <a:cs typeface="+mn-lt"/>
              </a:rPr>
              <a:t>Genes</a:t>
            </a:r>
            <a:r>
              <a:rPr lang="tr-TR" sz="1000" b="1" dirty="0">
                <a:ea typeface="+mn-lt"/>
                <a:cs typeface="+mn-lt"/>
              </a:rPr>
              <a:t> as </a:t>
            </a:r>
            <a:r>
              <a:rPr lang="tr-TR" sz="1000" b="1" dirty="0" err="1">
                <a:ea typeface="+mn-lt"/>
                <a:cs typeface="+mn-lt"/>
              </a:rPr>
              <a:t>Recipes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dirty="0" err="1">
                <a:ea typeface="+mn-lt"/>
                <a:cs typeface="+mn-lt"/>
              </a:rPr>
              <a:t>Each</a:t>
            </a:r>
            <a:r>
              <a:rPr lang="tr-TR" sz="1000" dirty="0">
                <a:ea typeface="+mn-lt"/>
                <a:cs typeface="+mn-lt"/>
              </a:rPr>
              <a:t> gene is </a:t>
            </a:r>
            <a:r>
              <a:rPr lang="tr-TR" sz="1000" dirty="0" err="1">
                <a:ea typeface="+mn-lt"/>
                <a:cs typeface="+mn-lt"/>
              </a:rPr>
              <a:t>like</a:t>
            </a:r>
            <a:r>
              <a:rPr lang="tr-TR" sz="1000" dirty="0">
                <a:ea typeface="+mn-lt"/>
                <a:cs typeface="+mn-lt"/>
              </a:rPr>
              <a:t> a </a:t>
            </a:r>
            <a:r>
              <a:rPr lang="tr-TR" sz="1000" dirty="0" err="1">
                <a:ea typeface="+mn-lt"/>
                <a:cs typeface="+mn-lt"/>
              </a:rPr>
              <a:t>single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</a:t>
            </a:r>
            <a:r>
              <a:rPr lang="tr-TR" sz="1000" dirty="0">
                <a:ea typeface="+mn-lt"/>
                <a:cs typeface="+mn-lt"/>
              </a:rPr>
              <a:t> in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book</a:t>
            </a:r>
            <a:r>
              <a:rPr lang="tr-TR" sz="1000" dirty="0">
                <a:ea typeface="+mn-lt"/>
                <a:cs typeface="+mn-lt"/>
              </a:rPr>
              <a:t>. </a:t>
            </a:r>
            <a:br>
              <a:rPr lang="tr-TR" sz="1000" dirty="0">
                <a:ea typeface="+mn-lt"/>
                <a:cs typeface="+mn-lt"/>
              </a:rPr>
            </a:br>
            <a:r>
              <a:rPr lang="tr-TR" sz="1000" dirty="0" err="1">
                <a:ea typeface="+mn-lt"/>
                <a:cs typeface="+mn-lt"/>
              </a:rPr>
              <a:t>Some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are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making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your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eyes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others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for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your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hair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so</a:t>
            </a:r>
            <a:r>
              <a:rPr lang="tr-TR" sz="1000" dirty="0">
                <a:ea typeface="+mn-lt"/>
                <a:cs typeface="+mn-lt"/>
              </a:rPr>
              <a:t> on.</a:t>
            </a:r>
            <a:br>
              <a:rPr lang="tr-TR" sz="1000" dirty="0">
                <a:ea typeface="+mn-lt"/>
                <a:cs typeface="+mn-lt"/>
              </a:rPr>
            </a:br>
            <a:endParaRPr lang="tr-TR" sz="1000" dirty="0">
              <a:ea typeface="+mn-lt"/>
              <a:cs typeface="+mn-lt"/>
            </a:endParaRPr>
          </a:p>
          <a:p>
            <a:pPr marL="628650" lvl="1" indent="-171450">
              <a:buFont typeface="Courier New"/>
              <a:buChar char="o"/>
            </a:pPr>
            <a:r>
              <a:rPr lang="tr-TR" sz="1000" b="1" dirty="0" err="1">
                <a:ea typeface="+mn-lt"/>
                <a:cs typeface="+mn-lt"/>
              </a:rPr>
              <a:t>Nucleotides</a:t>
            </a:r>
            <a:r>
              <a:rPr lang="tr-TR" sz="1000" b="1" dirty="0">
                <a:ea typeface="+mn-lt"/>
                <a:cs typeface="+mn-lt"/>
              </a:rPr>
              <a:t> as </a:t>
            </a:r>
            <a:r>
              <a:rPr lang="tr-TR" sz="1000" b="1" dirty="0" err="1">
                <a:ea typeface="+mn-lt"/>
                <a:cs typeface="+mn-lt"/>
              </a:rPr>
              <a:t>Ingredients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nucleotides</a:t>
            </a:r>
            <a:r>
              <a:rPr lang="tr-TR" sz="1000" dirty="0">
                <a:ea typeface="+mn-lt"/>
                <a:cs typeface="+mn-lt"/>
              </a:rPr>
              <a:t> (A, T, C, G) </a:t>
            </a:r>
            <a:r>
              <a:rPr lang="tr-TR" sz="1000" dirty="0" err="1">
                <a:ea typeface="+mn-lt"/>
                <a:cs typeface="+mn-lt"/>
              </a:rPr>
              <a:t>are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like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ingredients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listed</a:t>
            </a:r>
            <a:r>
              <a:rPr lang="tr-TR" sz="1000" dirty="0">
                <a:ea typeface="+mn-lt"/>
                <a:cs typeface="+mn-lt"/>
              </a:rPr>
              <a:t> in </a:t>
            </a:r>
            <a:r>
              <a:rPr lang="tr-TR" sz="1000" dirty="0" err="1">
                <a:ea typeface="+mn-lt"/>
                <a:cs typeface="+mn-lt"/>
              </a:rPr>
              <a:t>each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recipe</a:t>
            </a:r>
            <a:r>
              <a:rPr lang="tr-TR" sz="1000" dirty="0">
                <a:ea typeface="+mn-lt"/>
                <a:cs typeface="+mn-lt"/>
              </a:rPr>
              <a:t>. </a:t>
            </a:r>
            <a:br>
              <a:rPr lang="tr-TR" sz="1000" dirty="0">
                <a:ea typeface="+mn-lt"/>
                <a:cs typeface="+mn-lt"/>
              </a:rPr>
            </a:br>
            <a:r>
              <a:rPr lang="tr-TR" sz="1000" dirty="0">
                <a:ea typeface="+mn-lt"/>
                <a:cs typeface="+mn-lt"/>
              </a:rPr>
              <a:t>They </a:t>
            </a:r>
            <a:r>
              <a:rPr lang="tr-TR" sz="1000" dirty="0" err="1">
                <a:ea typeface="+mn-lt"/>
                <a:cs typeface="+mn-lt"/>
              </a:rPr>
              <a:t>need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be in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right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order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make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everything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work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properly</a:t>
            </a:r>
            <a:r>
              <a:rPr lang="tr-TR" sz="1000" dirty="0">
                <a:ea typeface="+mn-lt"/>
                <a:cs typeface="+mn-lt"/>
              </a:rPr>
              <a:t>.</a:t>
            </a:r>
          </a:p>
          <a:p>
            <a:pPr marL="628650" lvl="1" indent="-171450">
              <a:buFont typeface="Courier New"/>
              <a:buChar char="o"/>
            </a:pPr>
            <a:endParaRPr lang="tr-TR" sz="1000" dirty="0"/>
          </a:p>
          <a:p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endParaRPr lang="tr-TR" sz="1200" dirty="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628650" lvl="1" indent="-171450">
              <a:buFont typeface="Courier New"/>
              <a:buChar char="o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endParaRPr lang="tr-TR" sz="1200" b="1"/>
          </a:p>
        </p:txBody>
      </p:sp>
      <p:pic>
        <p:nvPicPr>
          <p:cNvPr id="5" name="Resim 4" descr="DNA structure, B-DNA form. stock illustration. Illustration of disease -  48132508">
            <a:extLst>
              <a:ext uri="{FF2B5EF4-FFF2-40B4-BE49-F238E27FC236}">
                <a16:creationId xmlns:a16="http://schemas.microsoft.com/office/drawing/2014/main" id="{67B3043B-C509-C540-B9B3-A9CE1096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2" y="4524469"/>
            <a:ext cx="2343338" cy="2335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7317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200" err="1">
                <a:ea typeface="+mj-lt"/>
                <a:cs typeface="+mj-lt"/>
              </a:rPr>
              <a:t>Big-Bang</a:t>
            </a:r>
            <a:r>
              <a:rPr lang="tr-TR" sz="320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17222" y="1149985"/>
            <a:ext cx="817738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100" b="1">
                <a:ea typeface="+mn-lt"/>
                <a:cs typeface="+mn-lt"/>
              </a:rPr>
              <a:t>NASA</a:t>
            </a:r>
            <a:r>
              <a:rPr lang="tr-TR" sz="1100">
                <a:ea typeface="+mn-lt"/>
                <a:cs typeface="+mn-lt"/>
              </a:rPr>
              <a:t>: </a:t>
            </a:r>
            <a:br>
              <a:rPr lang="tr-TR" sz="1200">
                <a:ea typeface="+mn-lt"/>
                <a:cs typeface="+mn-lt"/>
              </a:rPr>
            </a:br>
            <a:r>
              <a:rPr lang="tr-TR" sz="1050">
                <a:ea typeface="+mn-lt"/>
                <a:cs typeface="+mn-lt"/>
              </a:rPr>
              <a:t>"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origin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evolution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nature</a:t>
            </a:r>
            <a:r>
              <a:rPr lang="tr-TR" sz="1050">
                <a:ea typeface="+mn-lt"/>
                <a:cs typeface="+mn-lt"/>
              </a:rPr>
              <a:t> of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have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fascinated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confounded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humankind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for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centuries</a:t>
            </a:r>
            <a:r>
              <a:rPr lang="tr-TR" sz="1050">
                <a:ea typeface="+mn-lt"/>
                <a:cs typeface="+mn-lt"/>
              </a:rPr>
              <a:t>. New </a:t>
            </a:r>
            <a:r>
              <a:rPr lang="tr-TR" sz="1050" err="1">
                <a:ea typeface="+mn-lt"/>
                <a:cs typeface="+mn-lt"/>
              </a:rPr>
              <a:t>ideas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major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discoveries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made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during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20th </a:t>
            </a:r>
            <a:r>
              <a:rPr lang="tr-TR" sz="1050" err="1">
                <a:ea typeface="+mn-lt"/>
                <a:cs typeface="+mn-lt"/>
              </a:rPr>
              <a:t>century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transformed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cosmology</a:t>
            </a:r>
            <a:r>
              <a:rPr lang="tr-TR" sz="1050">
                <a:ea typeface="+mn-lt"/>
                <a:cs typeface="+mn-lt"/>
              </a:rPr>
              <a:t> –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term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for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way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conceptualize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and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study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</a:t>
            </a:r>
            <a:r>
              <a:rPr lang="tr-TR" sz="1050">
                <a:ea typeface="+mn-lt"/>
                <a:cs typeface="+mn-lt"/>
              </a:rPr>
              <a:t> – </a:t>
            </a:r>
            <a:r>
              <a:rPr lang="tr-TR" sz="1050" err="1">
                <a:ea typeface="+mn-lt"/>
                <a:cs typeface="+mn-lt"/>
              </a:rPr>
              <a:t>although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much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remains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unknown</a:t>
            </a:r>
            <a:r>
              <a:rPr lang="tr-TR" sz="1050">
                <a:ea typeface="+mn-lt"/>
                <a:cs typeface="+mn-lt"/>
              </a:rPr>
              <a:t>."</a:t>
            </a:r>
          </a:p>
          <a:p>
            <a:endParaRPr lang="tr-TR" sz="1050">
              <a:ea typeface="+mn-lt"/>
              <a:cs typeface="+mn-lt"/>
            </a:endParaRPr>
          </a:p>
          <a:p>
            <a:r>
              <a:rPr lang="tr-TR" sz="1100" err="1"/>
              <a:t>What</a:t>
            </a:r>
            <a:r>
              <a:rPr lang="tr-TR" sz="1100"/>
              <a:t> </a:t>
            </a:r>
            <a:r>
              <a:rPr lang="tr-TR" sz="1100" err="1"/>
              <a:t>We</a:t>
            </a:r>
            <a:r>
              <a:rPr lang="tr-TR" sz="1100"/>
              <a:t> </a:t>
            </a:r>
            <a:r>
              <a:rPr lang="tr-TR" sz="1100" err="1"/>
              <a:t>Know</a:t>
            </a:r>
            <a:r>
              <a:rPr lang="tr-TR" sz="110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The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Big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Bang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Theory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describes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universe's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rapid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expansion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from</a:t>
            </a:r>
            <a:r>
              <a:rPr lang="tr-TR" sz="1050">
                <a:ea typeface="+mn-lt"/>
                <a:cs typeface="+mn-lt"/>
              </a:rPr>
              <a:t> a hot, dense </a:t>
            </a:r>
            <a:r>
              <a:rPr lang="tr-TR" sz="1050" err="1">
                <a:ea typeface="+mn-lt"/>
                <a:cs typeface="+mn-lt"/>
              </a:rPr>
              <a:t>state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Fundamental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Particles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Initially</a:t>
            </a:r>
            <a:r>
              <a:rPr lang="tr-TR" sz="1050">
                <a:ea typeface="+mn-lt"/>
                <a:cs typeface="+mn-lt"/>
              </a:rPr>
              <a:t>,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was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filled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with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high-energy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particles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such</a:t>
            </a:r>
            <a:r>
              <a:rPr lang="tr-TR" sz="1050">
                <a:ea typeface="+mn-lt"/>
                <a:cs typeface="+mn-lt"/>
              </a:rPr>
              <a:t> as </a:t>
            </a:r>
            <a:r>
              <a:rPr lang="tr-TR" sz="1050" u="sng" err="1">
                <a:ea typeface="+mn-lt"/>
                <a:cs typeface="+mn-lt"/>
              </a:rPr>
              <a:t>quarks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electrons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and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gluons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Energy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universe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started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with</a:t>
            </a:r>
            <a:r>
              <a:rPr lang="tr-TR" sz="1050">
                <a:ea typeface="+mn-lt"/>
                <a:cs typeface="+mn-lt"/>
              </a:rPr>
              <a:t> an </a:t>
            </a:r>
            <a:r>
              <a:rPr lang="tr-TR" sz="1050" err="1">
                <a:ea typeface="+mn-lt"/>
                <a:cs typeface="+mn-lt"/>
              </a:rPr>
              <a:t>immense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amount</a:t>
            </a:r>
            <a:r>
              <a:rPr lang="tr-TR" sz="1050">
                <a:ea typeface="+mn-lt"/>
                <a:cs typeface="+mn-lt"/>
              </a:rPr>
              <a:t> of </a:t>
            </a:r>
            <a:r>
              <a:rPr lang="tr-TR" sz="1050" err="1">
                <a:ea typeface="+mn-lt"/>
                <a:cs typeface="+mn-lt"/>
              </a:rPr>
              <a:t>energy</a:t>
            </a:r>
            <a:r>
              <a:rPr lang="tr-TR" sz="1050">
                <a:ea typeface="+mn-lt"/>
                <a:cs typeface="+mn-lt"/>
              </a:rPr>
              <a:t> in a </a:t>
            </a:r>
            <a:r>
              <a:rPr lang="tr-TR" sz="1050" err="1">
                <a:ea typeface="+mn-lt"/>
                <a:cs typeface="+mn-lt"/>
              </a:rPr>
              <a:t>very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small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space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endParaRPr lang="tr-TR" sz="1050">
              <a:ea typeface="+mn-lt"/>
              <a:cs typeface="+mn-lt"/>
            </a:endParaRPr>
          </a:p>
          <a:p>
            <a:endParaRPr lang="tr-TR" sz="1050">
              <a:ea typeface="+mn-lt"/>
              <a:cs typeface="+mn-lt"/>
            </a:endParaRPr>
          </a:p>
          <a:p>
            <a:r>
              <a:rPr lang="tr-TR" sz="1050" u="sng" err="1">
                <a:ea typeface="+mn-lt"/>
                <a:cs typeface="+mn-lt"/>
              </a:rPr>
              <a:t>Quarks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electrons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and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gluons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like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atoms</a:t>
            </a:r>
            <a:r>
              <a:rPr lang="tr-TR" sz="1050" u="sng">
                <a:ea typeface="+mn-lt"/>
                <a:cs typeface="+mn-lt"/>
              </a:rPr>
              <a:t>, do not </a:t>
            </a:r>
            <a:r>
              <a:rPr lang="tr-TR" sz="1050" u="sng" err="1">
                <a:ea typeface="+mn-lt"/>
                <a:cs typeface="+mn-lt"/>
              </a:rPr>
              <a:t>have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minds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the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ability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to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think</a:t>
            </a:r>
            <a:r>
              <a:rPr lang="tr-TR" sz="1050" u="sng">
                <a:ea typeface="+mn-lt"/>
                <a:cs typeface="+mn-lt"/>
              </a:rPr>
              <a:t>, </a:t>
            </a:r>
            <a:r>
              <a:rPr lang="tr-TR" sz="1050" u="sng" err="1">
                <a:ea typeface="+mn-lt"/>
                <a:cs typeface="+mn-lt"/>
              </a:rPr>
              <a:t>or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the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capacity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to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make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choices</a:t>
            </a:r>
            <a:r>
              <a:rPr lang="tr-TR" sz="1050" u="sng">
                <a:ea typeface="+mn-lt"/>
                <a:cs typeface="+mn-lt"/>
              </a:rPr>
              <a:t>. </a:t>
            </a:r>
            <a:br>
              <a:rPr lang="tr-TR" sz="1050" u="sng">
                <a:ea typeface="+mn-lt"/>
                <a:cs typeface="+mn-lt"/>
              </a:rPr>
            </a:br>
            <a:r>
              <a:rPr lang="tr-TR" sz="1050" u="sng">
                <a:ea typeface="+mn-lt"/>
                <a:cs typeface="+mn-lt"/>
              </a:rPr>
              <a:t>They </a:t>
            </a:r>
            <a:r>
              <a:rPr lang="tr-TR" sz="1050" u="sng" err="1">
                <a:ea typeface="+mn-lt"/>
                <a:cs typeface="+mn-lt"/>
              </a:rPr>
              <a:t>are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fundamental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particles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that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follow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the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laws</a:t>
            </a:r>
            <a:r>
              <a:rPr lang="tr-TR" sz="1050" u="sng">
                <a:ea typeface="+mn-lt"/>
                <a:cs typeface="+mn-lt"/>
              </a:rPr>
              <a:t> of </a:t>
            </a:r>
            <a:r>
              <a:rPr lang="tr-TR" sz="1050" u="sng" err="1">
                <a:ea typeface="+mn-lt"/>
                <a:cs typeface="+mn-lt"/>
              </a:rPr>
              <a:t>physics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without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any</a:t>
            </a:r>
            <a:r>
              <a:rPr lang="tr-TR" sz="1050" u="sng">
                <a:ea typeface="+mn-lt"/>
                <a:cs typeface="+mn-lt"/>
              </a:rPr>
              <a:t> form of </a:t>
            </a:r>
            <a:r>
              <a:rPr lang="tr-TR" sz="1050" u="sng" err="1">
                <a:ea typeface="+mn-lt"/>
                <a:cs typeface="+mn-lt"/>
              </a:rPr>
              <a:t>consciousness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or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decision-making</a:t>
            </a:r>
            <a:r>
              <a:rPr lang="tr-TR" sz="1050" u="sng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abilities</a:t>
            </a:r>
            <a:endParaRPr lang="tr-TR" u="sng" err="1"/>
          </a:p>
          <a:p>
            <a:endParaRPr lang="tr-TR" sz="1050">
              <a:ea typeface="+mn-lt"/>
              <a:cs typeface="+mn-lt"/>
            </a:endParaRPr>
          </a:p>
          <a:p>
            <a:r>
              <a:rPr lang="tr-TR" sz="1050" err="1">
                <a:ea typeface="+mn-lt"/>
                <a:cs typeface="+mn-lt"/>
              </a:rPr>
              <a:t>Scientists</a:t>
            </a:r>
            <a:r>
              <a:rPr lang="tr-TR" sz="1050">
                <a:ea typeface="+mn-lt"/>
                <a:cs typeface="+mn-lt"/>
              </a:rPr>
              <a:t> do </a:t>
            </a:r>
            <a:r>
              <a:rPr lang="tr-TR" sz="1050" u="sng">
                <a:ea typeface="+mn-lt"/>
                <a:cs typeface="+mn-lt"/>
              </a:rPr>
              <a:t>not</a:t>
            </a:r>
            <a:r>
              <a:rPr lang="tr-TR" sz="1050">
                <a:ea typeface="+mn-lt"/>
                <a:cs typeface="+mn-lt"/>
              </a:rPr>
              <a:t> yet </a:t>
            </a:r>
            <a:r>
              <a:rPr lang="tr-TR" sz="1050" err="1">
                <a:ea typeface="+mn-lt"/>
                <a:cs typeface="+mn-lt"/>
              </a:rPr>
              <a:t>know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what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caused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Big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Bang</a:t>
            </a:r>
            <a:r>
              <a:rPr lang="tr-TR" sz="1050">
                <a:ea typeface="+mn-lt"/>
                <a:cs typeface="+mn-lt"/>
              </a:rPr>
              <a:t>. </a:t>
            </a:r>
            <a:r>
              <a:rPr lang="tr-TR" sz="1050" err="1">
                <a:ea typeface="+mn-lt"/>
                <a:cs typeface="+mn-lt"/>
              </a:rPr>
              <a:t>Various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u="sng" err="1">
                <a:ea typeface="+mn-lt"/>
                <a:cs typeface="+mn-lt"/>
              </a:rPr>
              <a:t>hypotheses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include</a:t>
            </a:r>
            <a:r>
              <a:rPr lang="tr-TR" sz="1050">
                <a:ea typeface="+mn-lt"/>
                <a:cs typeface="+mn-lt"/>
              </a:rPr>
              <a:t>: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050" b="1">
                <a:ea typeface="+mn-lt"/>
                <a:cs typeface="+mn-lt"/>
              </a:rPr>
              <a:t>Quantum </a:t>
            </a:r>
            <a:r>
              <a:rPr lang="tr-TR" sz="1050" b="1" err="1">
                <a:ea typeface="+mn-lt"/>
                <a:cs typeface="+mn-lt"/>
              </a:rPr>
              <a:t>Fluctuations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Random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fluctuations</a:t>
            </a:r>
            <a:r>
              <a:rPr lang="tr-TR" sz="1050">
                <a:ea typeface="+mn-lt"/>
                <a:cs typeface="+mn-lt"/>
              </a:rPr>
              <a:t> in a </a:t>
            </a:r>
            <a:r>
              <a:rPr lang="tr-TR" sz="1050" err="1">
                <a:ea typeface="+mn-lt"/>
                <a:cs typeface="+mn-lt"/>
              </a:rPr>
              <a:t>quantum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vacuum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Cosmic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Inflation</a:t>
            </a:r>
            <a:r>
              <a:rPr lang="tr-TR" sz="1050">
                <a:ea typeface="+mn-lt"/>
                <a:cs typeface="+mn-lt"/>
              </a:rPr>
              <a:t>: A </a:t>
            </a:r>
            <a:r>
              <a:rPr lang="tr-TR" sz="1050" err="1">
                <a:ea typeface="+mn-lt"/>
                <a:cs typeface="+mn-lt"/>
              </a:rPr>
              <a:t>rapid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expansion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phase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from</a:t>
            </a:r>
            <a:r>
              <a:rPr lang="tr-TR" sz="1050">
                <a:ea typeface="+mn-lt"/>
                <a:cs typeface="+mn-lt"/>
              </a:rPr>
              <a:t> a </a:t>
            </a:r>
            <a:r>
              <a:rPr lang="tr-TR" sz="1050" err="1">
                <a:ea typeface="+mn-lt"/>
                <a:cs typeface="+mn-lt"/>
              </a:rPr>
              <a:t>high-energy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state</a:t>
            </a:r>
            <a:r>
              <a:rPr lang="tr-TR" sz="105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050" b="1" err="1">
                <a:ea typeface="+mn-lt"/>
                <a:cs typeface="+mn-lt"/>
              </a:rPr>
              <a:t>Brane</a:t>
            </a:r>
            <a:r>
              <a:rPr lang="tr-TR" sz="1050" b="1">
                <a:ea typeface="+mn-lt"/>
                <a:cs typeface="+mn-lt"/>
              </a:rPr>
              <a:t> </a:t>
            </a:r>
            <a:r>
              <a:rPr lang="tr-TR" sz="1050" b="1" err="1">
                <a:ea typeface="+mn-lt"/>
                <a:cs typeface="+mn-lt"/>
              </a:rPr>
              <a:t>Collisions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050" err="1">
                <a:ea typeface="+mn-lt"/>
                <a:cs typeface="+mn-lt"/>
              </a:rPr>
              <a:t>Interactions</a:t>
            </a:r>
            <a:r>
              <a:rPr lang="tr-TR" sz="1050">
                <a:ea typeface="+mn-lt"/>
                <a:cs typeface="+mn-lt"/>
              </a:rPr>
              <a:t> in </a:t>
            </a:r>
            <a:r>
              <a:rPr lang="tr-TR" sz="1050" err="1">
                <a:ea typeface="+mn-lt"/>
                <a:cs typeface="+mn-lt"/>
              </a:rPr>
              <a:t>higher-dimensional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space</a:t>
            </a:r>
            <a:r>
              <a:rPr lang="tr-TR" sz="1050">
                <a:ea typeface="+mn-lt"/>
                <a:cs typeface="+mn-lt"/>
              </a:rPr>
              <a:t> (</a:t>
            </a:r>
            <a:r>
              <a:rPr lang="tr-TR" sz="1050" err="1">
                <a:ea typeface="+mn-lt"/>
                <a:cs typeface="+mn-lt"/>
              </a:rPr>
              <a:t>string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theory</a:t>
            </a:r>
            <a:r>
              <a:rPr lang="tr-TR" sz="1050">
                <a:ea typeface="+mn-lt"/>
                <a:cs typeface="+mn-lt"/>
              </a:rPr>
              <a:t>).</a:t>
            </a:r>
            <a:endParaRPr lang="tr-TR"/>
          </a:p>
          <a:p>
            <a:endParaRPr lang="tr-TR" sz="1050">
              <a:ea typeface="+mn-lt"/>
              <a:cs typeface="+mn-lt"/>
            </a:endParaRPr>
          </a:p>
          <a:p>
            <a:endParaRPr lang="tr-TR" sz="1050">
              <a:ea typeface="+mn-lt"/>
              <a:cs typeface="+mn-lt"/>
            </a:endParaRPr>
          </a:p>
          <a:p>
            <a:endParaRPr lang="tr-TR" sz="1050">
              <a:ea typeface="+mn-lt"/>
              <a:cs typeface="+mn-lt"/>
            </a:endParaRPr>
          </a:p>
          <a:p>
            <a:endParaRPr lang="tr-TR" sz="1050">
              <a:ea typeface="+mn-lt"/>
              <a:cs typeface="+mn-lt"/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4116A33-81D0-89E8-849A-4131B87F62C7}"/>
              </a:ext>
            </a:extLst>
          </p:cNvPr>
          <p:cNvSpPr txBox="1"/>
          <p:nvPr/>
        </p:nvSpPr>
        <p:spPr>
          <a:xfrm>
            <a:off x="7491743" y="6284612"/>
            <a:ext cx="339504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000">
                <a:ea typeface="+mn-lt"/>
                <a:cs typeface="+mn-lt"/>
              </a:rPr>
              <a:t>https://science.nasa.gov/universe/the-big-bang/</a:t>
            </a:r>
            <a:endParaRPr lang="tr-TR" sz="1000"/>
          </a:p>
        </p:txBody>
      </p:sp>
      <p:pic>
        <p:nvPicPr>
          <p:cNvPr id="9" name="Resim 8" descr="Atoms Decoded at Last: The Revolutionary Quark-Gluon Model">
            <a:extLst>
              <a:ext uri="{FF2B5EF4-FFF2-40B4-BE49-F238E27FC236}">
                <a16:creationId xmlns:a16="http://schemas.microsoft.com/office/drawing/2014/main" id="{C58F54FC-B149-DD9B-E87A-F2CE6C8F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0" y="4571941"/>
            <a:ext cx="1951021" cy="1350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Resim 9" descr="Milky Way – You Are Here Poster – Funique – Science games, toys and  material online specialized store in Canada">
            <a:extLst>
              <a:ext uri="{FF2B5EF4-FFF2-40B4-BE49-F238E27FC236}">
                <a16:creationId xmlns:a16="http://schemas.microsoft.com/office/drawing/2014/main" id="{907EBDF0-942F-0C59-5D1D-2384B7B0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31" y="4446006"/>
            <a:ext cx="2305616" cy="1542107"/>
          </a:xfrm>
          <a:prstGeom prst="rect">
            <a:avLst/>
          </a:prstGeom>
        </p:spPr>
      </p:pic>
      <p:pic>
        <p:nvPicPr>
          <p:cNvPr id="12" name="Resim 11" descr="Image of Prehistory, paleolithic: a homo sapiens draws animals on the wall">
            <a:extLst>
              <a:ext uri="{FF2B5EF4-FFF2-40B4-BE49-F238E27FC236}">
                <a16:creationId xmlns:a16="http://schemas.microsoft.com/office/drawing/2014/main" id="{9E55B673-74D3-2989-33CC-B1FCB2DAB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6" y="3960966"/>
            <a:ext cx="2034012" cy="2067058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764A0B40-E8B0-70DE-CD2C-6F2ECF0EE4FB}"/>
              </a:ext>
            </a:extLst>
          </p:cNvPr>
          <p:cNvCxnSpPr/>
          <p:nvPr/>
        </p:nvCxnSpPr>
        <p:spPr>
          <a:xfrm>
            <a:off x="2783940" y="5281186"/>
            <a:ext cx="10109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78185365-7FA0-E4B3-88DE-676EBE3FD54E}"/>
              </a:ext>
            </a:extLst>
          </p:cNvPr>
          <p:cNvCxnSpPr>
            <a:cxnSpLocks/>
          </p:cNvCxnSpPr>
          <p:nvPr/>
        </p:nvCxnSpPr>
        <p:spPr>
          <a:xfrm>
            <a:off x="6254435" y="5243463"/>
            <a:ext cx="1010969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D2D0701-A188-0E1C-B66C-B07C607E2003}"/>
              </a:ext>
            </a:extLst>
          </p:cNvPr>
          <p:cNvSpPr txBox="1"/>
          <p:nvPr/>
        </p:nvSpPr>
        <p:spPr>
          <a:xfrm>
            <a:off x="2882019" y="5318911"/>
            <a:ext cx="1448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err="1">
                <a:solidFill>
                  <a:srgbClr val="FF0000"/>
                </a:solidFill>
              </a:rPr>
              <a:t>Boum</a:t>
            </a:r>
            <a:r>
              <a:rPr lang="tr-TR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163AB004-8805-F02A-B462-0C732DD6DFBE}"/>
              </a:ext>
            </a:extLst>
          </p:cNvPr>
          <p:cNvSpPr txBox="1"/>
          <p:nvPr/>
        </p:nvSpPr>
        <p:spPr>
          <a:xfrm>
            <a:off x="6329880" y="5318910"/>
            <a:ext cx="1448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err="1">
                <a:solidFill>
                  <a:srgbClr val="7030A0"/>
                </a:solidFill>
              </a:rPr>
              <a:t>Paf</a:t>
            </a:r>
            <a:r>
              <a:rPr lang="tr-TR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3026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spcBef>
                <a:spcPts val="1000"/>
              </a:spcBef>
            </a:pPr>
            <a:r>
              <a:rPr lang="tr-TR" sz="2000" dirty="0" err="1">
                <a:ea typeface="+mj-lt"/>
                <a:cs typeface="+mj-lt"/>
              </a:rPr>
              <a:t>Discovering</a:t>
            </a:r>
            <a:r>
              <a:rPr lang="tr-TR" sz="2000" dirty="0">
                <a:ea typeface="+mj-lt"/>
                <a:cs typeface="+mj-lt"/>
              </a:rPr>
              <a:t> </a:t>
            </a:r>
            <a:r>
              <a:rPr lang="tr-TR" sz="2000" dirty="0" err="1">
                <a:ea typeface="+mj-lt"/>
                <a:cs typeface="+mj-lt"/>
              </a:rPr>
              <a:t>the</a:t>
            </a:r>
            <a:r>
              <a:rPr lang="tr-TR" sz="2000" dirty="0">
                <a:ea typeface="+mj-lt"/>
                <a:cs typeface="+mj-lt"/>
              </a:rPr>
              <a:t> art </a:t>
            </a:r>
            <a:r>
              <a:rPr lang="tr-TR" sz="2000" dirty="0" err="1">
                <a:ea typeface="+mj-lt"/>
                <a:cs typeface="+mj-lt"/>
              </a:rPr>
              <a:t>does</a:t>
            </a:r>
            <a:r>
              <a:rPr lang="tr-TR" sz="2000" dirty="0">
                <a:ea typeface="+mj-lt"/>
                <a:cs typeface="+mj-lt"/>
              </a:rPr>
              <a:t> not </a:t>
            </a:r>
            <a:r>
              <a:rPr lang="tr-TR" sz="2000" dirty="0" err="1">
                <a:ea typeface="+mj-lt"/>
                <a:cs typeface="+mj-lt"/>
              </a:rPr>
              <a:t>prove</a:t>
            </a:r>
            <a:r>
              <a:rPr lang="tr-TR" sz="2000" dirty="0">
                <a:ea typeface="+mj-lt"/>
                <a:cs typeface="+mj-lt"/>
              </a:rPr>
              <a:t> </a:t>
            </a:r>
            <a:r>
              <a:rPr lang="tr-TR" sz="2000" dirty="0" err="1">
                <a:ea typeface="+mj-lt"/>
                <a:cs typeface="+mj-lt"/>
              </a:rPr>
              <a:t>that</a:t>
            </a:r>
            <a:r>
              <a:rPr lang="tr-TR" sz="2000" dirty="0">
                <a:ea typeface="+mj-lt"/>
                <a:cs typeface="+mj-lt"/>
              </a:rPr>
              <a:t> </a:t>
            </a:r>
            <a:r>
              <a:rPr lang="tr-TR" sz="2000" dirty="0" err="1">
                <a:ea typeface="+mj-lt"/>
                <a:cs typeface="+mj-lt"/>
              </a:rPr>
              <a:t>the</a:t>
            </a:r>
            <a:r>
              <a:rPr lang="tr-TR" sz="2000" dirty="0">
                <a:ea typeface="+mj-lt"/>
                <a:cs typeface="+mj-lt"/>
              </a:rPr>
              <a:t> artist </a:t>
            </a:r>
            <a:r>
              <a:rPr lang="tr-TR" sz="2000" dirty="0" err="1">
                <a:ea typeface="+mj-lt"/>
                <a:cs typeface="+mj-lt"/>
              </a:rPr>
              <a:t>does</a:t>
            </a:r>
            <a:r>
              <a:rPr lang="tr-TR" sz="2000" dirty="0">
                <a:ea typeface="+mj-lt"/>
                <a:cs typeface="+mj-lt"/>
              </a:rPr>
              <a:t> not </a:t>
            </a:r>
            <a:r>
              <a:rPr lang="tr-TR" sz="2000" dirty="0" err="1">
                <a:ea typeface="+mj-lt"/>
                <a:cs typeface="+mj-lt"/>
              </a:rPr>
              <a:t>exist</a:t>
            </a:r>
            <a:endParaRPr lang="tr-TR" sz="2000" dirty="0" err="1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pic>
        <p:nvPicPr>
          <p:cNvPr id="3" name="Resim 2" descr="40 Basic Parts of The Car Engine with Diagram">
            <a:extLst>
              <a:ext uri="{FF2B5EF4-FFF2-40B4-BE49-F238E27FC236}">
                <a16:creationId xmlns:a16="http://schemas.microsoft.com/office/drawing/2014/main" id="{DEB51B46-2D10-FB81-8925-2B18BEBE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0" y="1328860"/>
            <a:ext cx="4189046" cy="2314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 descr="What Parts do You Need to Make Your Own iPhone? | Strange Parts">
            <a:extLst>
              <a:ext uri="{FF2B5EF4-FFF2-40B4-BE49-F238E27FC236}">
                <a16:creationId xmlns:a16="http://schemas.microsoft.com/office/drawing/2014/main" id="{7CDBF5FD-10FF-024E-347F-04FC239C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77" y="3799333"/>
            <a:ext cx="4267200" cy="2610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sim 4" descr="Curious Kids: how are galaxies formed?">
            <a:extLst>
              <a:ext uri="{FF2B5EF4-FFF2-40B4-BE49-F238E27FC236}">
                <a16:creationId xmlns:a16="http://schemas.microsoft.com/office/drawing/2014/main" id="{819FB860-F97A-6B57-2652-54A07236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23" y="1332200"/>
            <a:ext cx="4189045" cy="2308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Resim 10" descr="19,600+ Human Skeleton With Muscles Stock Photos, Pictures &amp; Royalty-Free  Images - iStock">
            <a:extLst>
              <a:ext uri="{FF2B5EF4-FFF2-40B4-BE49-F238E27FC236}">
                <a16:creationId xmlns:a16="http://schemas.microsoft.com/office/drawing/2014/main" id="{D6C7CF78-03CD-9E60-278E-0B1E4B24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620" y="3647166"/>
            <a:ext cx="4190453" cy="2875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7873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 dirty="0" err="1"/>
              <a:t>Looking</a:t>
            </a:r>
            <a:r>
              <a:rPr lang="tr-TR" sz="3600" dirty="0"/>
              <a:t> </a:t>
            </a:r>
            <a:r>
              <a:rPr lang="tr-TR" sz="3600" dirty="0" err="1"/>
              <a:t>for</a:t>
            </a:r>
            <a:r>
              <a:rPr lang="tr-TR" sz="3600" dirty="0"/>
              <a:t> </a:t>
            </a:r>
            <a:r>
              <a:rPr lang="tr-TR" sz="3600" dirty="0" err="1"/>
              <a:t>Higher</a:t>
            </a:r>
            <a:r>
              <a:rPr lang="tr-TR" sz="3600" dirty="0"/>
              <a:t> </a:t>
            </a:r>
            <a:r>
              <a:rPr lang="tr-TR" sz="3600" dirty="0" err="1"/>
              <a:t>Power</a:t>
            </a:r>
            <a:r>
              <a:rPr lang="tr-TR" sz="3600" dirty="0"/>
              <a:t>?</a:t>
            </a:r>
            <a:endParaRPr lang="tr-TR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932311" y="1315965"/>
            <a:ext cx="8871487" cy="50597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Research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by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University</a:t>
            </a:r>
            <a:r>
              <a:rPr lang="tr-TR" sz="1200" b="1" dirty="0">
                <a:ea typeface="+mn-lt"/>
                <a:cs typeface="+mn-lt"/>
              </a:rPr>
              <a:t> of Oxford</a:t>
            </a:r>
            <a:r>
              <a:rPr lang="tr-TR" sz="1200" dirty="0">
                <a:ea typeface="+mn-lt"/>
                <a:cs typeface="+mn-lt"/>
              </a:rPr>
              <a:t>:</a:t>
            </a:r>
            <a:endParaRPr lang="tr-TR" sz="1200" dirty="0"/>
          </a:p>
          <a:p>
            <a:pPr marL="1085850" lvl="2" indent="-171450">
              <a:buFont typeface="Wingdings"/>
              <a:buChar char="§"/>
            </a:pPr>
            <a:r>
              <a:rPr lang="tr-TR" sz="1000" b="1" dirty="0">
                <a:ea typeface="+mn-lt"/>
                <a:cs typeface="+mn-lt"/>
              </a:rPr>
              <a:t>Project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Cognition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Religion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Theology</a:t>
            </a:r>
            <a:r>
              <a:rPr lang="tr-TR" sz="1000" dirty="0">
                <a:ea typeface="+mn-lt"/>
                <a:cs typeface="+mn-lt"/>
              </a:rPr>
              <a:t> Project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b="1" err="1">
                <a:ea typeface="+mn-lt"/>
                <a:cs typeface="+mn-lt"/>
              </a:rPr>
              <a:t>Finding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Humans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have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natural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tendencies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believe</a:t>
            </a:r>
            <a:r>
              <a:rPr lang="tr-TR" sz="1000" dirty="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gods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an </a:t>
            </a:r>
            <a:r>
              <a:rPr lang="tr-TR" sz="1000" err="1">
                <a:ea typeface="+mn-lt"/>
                <a:cs typeface="+mn-lt"/>
              </a:rPr>
              <a:t>afterlife</a:t>
            </a:r>
            <a:endParaRPr lang="tr-TR" sz="1000"/>
          </a:p>
          <a:p>
            <a:pPr marL="1085850" lvl="2" indent="-171450">
              <a:buFont typeface="Wingdings"/>
              <a:buChar char="§"/>
            </a:pPr>
            <a:r>
              <a:rPr lang="tr-TR" sz="1000" b="1" err="1">
                <a:ea typeface="+mn-lt"/>
                <a:cs typeface="+mn-lt"/>
              </a:rPr>
              <a:t>Studies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Conducted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over</a:t>
            </a:r>
            <a:r>
              <a:rPr lang="tr-TR" sz="1000" dirty="0">
                <a:ea typeface="+mn-lt"/>
                <a:cs typeface="+mn-lt"/>
              </a:rPr>
              <a:t> 40 </a:t>
            </a:r>
            <a:r>
              <a:rPr lang="tr-TR" sz="1000" err="1">
                <a:ea typeface="+mn-lt"/>
                <a:cs typeface="+mn-lt"/>
              </a:rPr>
              <a:t>studies</a:t>
            </a:r>
            <a:r>
              <a:rPr lang="tr-TR" sz="1000" dirty="0">
                <a:ea typeface="+mn-lt"/>
                <a:cs typeface="+mn-lt"/>
              </a:rPr>
              <a:t> in 20 </a:t>
            </a:r>
            <a:r>
              <a:rPr lang="tr-TR" sz="1000" err="1">
                <a:ea typeface="+mn-lt"/>
                <a:cs typeface="+mn-lt"/>
              </a:rPr>
              <a:t>different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countries</a:t>
            </a:r>
            <a:endParaRPr lang="tr-TR" sz="1000"/>
          </a:p>
          <a:p>
            <a:pPr marL="1085850" lvl="2" indent="-171450">
              <a:buFont typeface="Wingdings"/>
              <a:buChar char="§"/>
            </a:pPr>
            <a:r>
              <a:rPr lang="tr-TR" sz="1000" b="1" err="1">
                <a:ea typeface="+mn-lt"/>
                <a:cs typeface="+mn-lt"/>
              </a:rPr>
              <a:t>Conclusion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Beliefs</a:t>
            </a:r>
            <a:r>
              <a:rPr lang="tr-TR" sz="1000" dirty="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gods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an </a:t>
            </a:r>
            <a:r>
              <a:rPr lang="tr-TR" sz="1000" err="1">
                <a:ea typeface="+mn-lt"/>
                <a:cs typeface="+mn-lt"/>
              </a:rPr>
              <a:t>afterlife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part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human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nature</a:t>
            </a:r>
            <a:r>
              <a:rPr lang="tr-TR" sz="1000" dirty="0">
                <a:ea typeface="+mn-lt"/>
                <a:cs typeface="+mn-lt"/>
              </a:rPr>
              <a:t>, not </a:t>
            </a:r>
            <a:r>
              <a:rPr lang="tr-TR" sz="1000" err="1">
                <a:ea typeface="+mn-lt"/>
                <a:cs typeface="+mn-lt"/>
              </a:rPr>
              <a:t>just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taught</a:t>
            </a:r>
            <a:endParaRPr lang="tr-TR" sz="1000" err="1"/>
          </a:p>
          <a:p>
            <a:pPr marL="628650" lvl="1" indent="-171450">
              <a:buFont typeface="Arial"/>
              <a:buChar char="•"/>
            </a:pPr>
            <a:r>
              <a:rPr lang="tr-TR" sz="1200" b="1" dirty="0">
                <a:ea typeface="+mn-lt"/>
                <a:cs typeface="+mn-lt"/>
              </a:rPr>
              <a:t>Led </a:t>
            </a:r>
            <a:r>
              <a:rPr lang="tr-TR" sz="1200" b="1" err="1">
                <a:ea typeface="+mn-lt"/>
                <a:cs typeface="+mn-lt"/>
              </a:rPr>
              <a:t>by</a:t>
            </a:r>
            <a:r>
              <a:rPr lang="tr-TR" sz="1200" dirty="0">
                <a:ea typeface="+mn-lt"/>
                <a:cs typeface="+mn-lt"/>
              </a:rPr>
              <a:t>:</a:t>
            </a:r>
            <a:endParaRPr lang="tr-TR" dirty="0">
              <a:ea typeface="+mn-lt"/>
              <a:cs typeface="+mn-lt"/>
            </a:endParaRPr>
          </a:p>
          <a:p>
            <a:pPr marL="1085850" lvl="2" indent="-171450">
              <a:buFont typeface="Wingdings"/>
              <a:buChar char="§"/>
            </a:pPr>
            <a:r>
              <a:rPr lang="tr-TR" sz="1000" dirty="0">
                <a:ea typeface="+mn-lt"/>
                <a:cs typeface="+mn-lt"/>
              </a:rPr>
              <a:t>Dr. </a:t>
            </a:r>
            <a:r>
              <a:rPr lang="tr-TR" sz="1000" err="1">
                <a:ea typeface="+mn-lt"/>
                <a:cs typeface="+mn-lt"/>
              </a:rPr>
              <a:t>Justin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Barrett</a:t>
            </a:r>
            <a:endParaRPr lang="tr-TR" sz="1000"/>
          </a:p>
          <a:p>
            <a:pPr marL="1085850" lvl="2" indent="-171450">
              <a:buFont typeface="Wingdings"/>
              <a:buChar char="§"/>
            </a:pPr>
            <a:r>
              <a:rPr lang="tr-TR" sz="1000" err="1">
                <a:ea typeface="+mn-lt"/>
                <a:cs typeface="+mn-lt"/>
              </a:rPr>
              <a:t>Professor</a:t>
            </a:r>
            <a:r>
              <a:rPr lang="tr-TR" sz="1000" dirty="0">
                <a:ea typeface="+mn-lt"/>
                <a:cs typeface="+mn-lt"/>
              </a:rPr>
              <a:t> Roger </a:t>
            </a:r>
            <a:r>
              <a:rPr lang="tr-TR" sz="1000" err="1">
                <a:ea typeface="+mn-lt"/>
                <a:cs typeface="+mn-lt"/>
              </a:rPr>
              <a:t>Trigg</a:t>
            </a:r>
            <a:endParaRPr lang="tr-TR" sz="1000"/>
          </a:p>
          <a:p>
            <a:pPr marL="1085850" lvl="2" indent="-171450">
              <a:buFont typeface="Wingdings"/>
              <a:buChar char="§"/>
            </a:pPr>
            <a:r>
              <a:rPr lang="tr-TR" sz="1000" err="1">
                <a:ea typeface="+mn-lt"/>
                <a:cs typeface="+mn-lt"/>
              </a:rPr>
              <a:t>Involved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researchers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anthropology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psychology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philosophy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theology</a:t>
            </a: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The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Gospel</a:t>
            </a:r>
            <a:r>
              <a:rPr lang="tr-TR" sz="1200" b="1" dirty="0">
                <a:ea typeface="+mn-lt"/>
                <a:cs typeface="+mn-lt"/>
              </a:rPr>
              <a:t> of </a:t>
            </a:r>
            <a:r>
              <a:rPr lang="tr-TR" sz="1200" b="1" dirty="0" err="1">
                <a:ea typeface="+mn-lt"/>
                <a:cs typeface="+mn-lt"/>
              </a:rPr>
              <a:t>the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Redman</a:t>
            </a:r>
            <a:r>
              <a:rPr lang="tr-TR" sz="1200" b="1" dirty="0">
                <a:ea typeface="+mn-lt"/>
                <a:cs typeface="+mn-lt"/>
              </a:rPr>
              <a:t> (</a:t>
            </a:r>
            <a:r>
              <a:rPr lang="tr-TR" sz="1200" b="1" dirty="0" err="1">
                <a:ea typeface="+mn-lt"/>
                <a:cs typeface="+mn-lt"/>
              </a:rPr>
              <a:t>Book</a:t>
            </a:r>
            <a:r>
              <a:rPr lang="tr-TR" sz="1200" b="1" dirty="0">
                <a:ea typeface="+mn-lt"/>
                <a:cs typeface="+mn-lt"/>
              </a:rPr>
              <a:t>)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>
                <a:ea typeface="+mn-lt"/>
                <a:cs typeface="+mn-lt"/>
              </a:rPr>
              <a:t>Author: Ernest Thompson </a:t>
            </a:r>
            <a:r>
              <a:rPr lang="tr-TR" sz="1000" dirty="0" err="1">
                <a:ea typeface="+mn-lt"/>
                <a:cs typeface="+mn-lt"/>
              </a:rPr>
              <a:t>Seton</a:t>
            </a:r>
            <a:r>
              <a:rPr lang="tr-TR" sz="1000" dirty="0">
                <a:ea typeface="+mn-lt"/>
                <a:cs typeface="+mn-lt"/>
              </a:rPr>
              <a:t> (</a:t>
            </a:r>
            <a:r>
              <a:rPr lang="tr-TR" sz="1000" dirty="0" err="1">
                <a:ea typeface="+mn-lt"/>
                <a:cs typeface="+mn-lt"/>
              </a:rPr>
              <a:t>Christian</a:t>
            </a:r>
            <a:r>
              <a:rPr lang="tr-TR" sz="1000" dirty="0">
                <a:ea typeface="+mn-lt"/>
                <a:cs typeface="+mn-lt"/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Overview</a:t>
            </a:r>
            <a:r>
              <a:rPr lang="tr-TR" sz="1000" dirty="0">
                <a:ea typeface="+mn-lt"/>
                <a:cs typeface="+mn-lt"/>
              </a:rPr>
              <a:t>:</a:t>
            </a:r>
            <a:endParaRPr lang="tr-TR" dirty="0"/>
          </a:p>
          <a:p>
            <a:pPr marL="1085850" lvl="2" indent="-171450">
              <a:buFont typeface="Wingdings"/>
              <a:buChar char="§"/>
            </a:pPr>
            <a:r>
              <a:rPr lang="tr-TR" sz="1000" dirty="0">
                <a:ea typeface="+mn-lt"/>
                <a:cs typeface="+mn-lt"/>
              </a:rPr>
              <a:t>Explores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spiritual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beliefs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customs</a:t>
            </a:r>
            <a:r>
              <a:rPr lang="tr-TR" sz="1000" dirty="0">
                <a:ea typeface="+mn-lt"/>
                <a:cs typeface="+mn-lt"/>
              </a:rPr>
              <a:t>,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way</a:t>
            </a:r>
            <a:r>
              <a:rPr lang="tr-TR" sz="1000" dirty="0">
                <a:ea typeface="+mn-lt"/>
                <a:cs typeface="+mn-lt"/>
              </a:rPr>
              <a:t> of life of </a:t>
            </a:r>
            <a:r>
              <a:rPr lang="tr-TR" sz="1000" dirty="0" err="1">
                <a:ea typeface="+mn-lt"/>
                <a:cs typeface="+mn-lt"/>
              </a:rPr>
              <a:t>Native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Americans</a:t>
            </a:r>
            <a:r>
              <a:rPr lang="tr-TR" sz="1000" dirty="0">
                <a:ea typeface="+mn-lt"/>
                <a:cs typeface="+mn-lt"/>
              </a:rPr>
              <a:t> (</a:t>
            </a:r>
            <a:r>
              <a:rPr lang="tr-TR" sz="1000" dirty="0" err="1">
                <a:ea typeface="+mn-lt"/>
                <a:cs typeface="+mn-lt"/>
              </a:rPr>
              <a:t>without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communication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with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other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people</a:t>
            </a:r>
            <a:r>
              <a:rPr lang="tr-TR" sz="1000" dirty="0">
                <a:ea typeface="+mn-lt"/>
                <a:cs typeface="+mn-lt"/>
              </a:rPr>
              <a:t>).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 err="1">
                <a:ea typeface="+mn-lt"/>
                <a:cs typeface="+mn-lt"/>
              </a:rPr>
              <a:t>Aims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to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preserve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share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wisdom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teachings</a:t>
            </a:r>
            <a:r>
              <a:rPr lang="tr-TR" sz="1000" dirty="0">
                <a:ea typeface="+mn-lt"/>
                <a:cs typeface="+mn-lt"/>
              </a:rPr>
              <a:t> of </a:t>
            </a:r>
            <a:r>
              <a:rPr lang="tr-TR" sz="1000" dirty="0" err="1">
                <a:ea typeface="+mn-lt"/>
                <a:cs typeface="+mn-lt"/>
              </a:rPr>
              <a:t>indigenous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people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and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their</a:t>
            </a:r>
            <a:r>
              <a:rPr lang="tr-TR" sz="1000" dirty="0">
                <a:ea typeface="+mn-lt"/>
                <a:cs typeface="+mn-lt"/>
              </a:rPr>
              <a:t> </a:t>
            </a:r>
            <a:r>
              <a:rPr lang="tr-TR" sz="1000" dirty="0" err="1">
                <a:ea typeface="+mn-lt"/>
                <a:cs typeface="+mn-lt"/>
              </a:rPr>
              <a:t>believes</a:t>
            </a:r>
            <a:r>
              <a:rPr lang="tr-TR" sz="1000" dirty="0">
                <a:ea typeface="+mn-lt"/>
                <a:cs typeface="+mn-lt"/>
              </a:rPr>
              <a:t>.</a:t>
            </a:r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lnSpc>
                <a:spcPct val="250000"/>
              </a:lnSpc>
              <a:buFont typeface="Arial"/>
              <a:buChar char="•"/>
            </a:pPr>
            <a:endParaRPr lang="tr-TR" sz="1200" b="1"/>
          </a:p>
        </p:txBody>
      </p:sp>
      <p:pic>
        <p:nvPicPr>
          <p:cNvPr id="3" name="Resim 2" descr="Trusting in a Higher Power. It can be difficult to trust in a… | by  Jennifer B. Monahan | Medium">
            <a:extLst>
              <a:ext uri="{FF2B5EF4-FFF2-40B4-BE49-F238E27FC236}">
                <a16:creationId xmlns:a16="http://schemas.microsoft.com/office/drawing/2014/main" id="{CB3AA6D1-BAB4-E087-0480-F8A9C5A2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09" y="3752235"/>
            <a:ext cx="3927694" cy="262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648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 err="1"/>
              <a:t>Corruption</a:t>
            </a:r>
            <a:r>
              <a:rPr lang="tr-TR" sz="3600"/>
              <a:t> of </a:t>
            </a:r>
            <a:r>
              <a:rPr lang="tr-TR" sz="3600" err="1"/>
              <a:t>the</a:t>
            </a:r>
            <a:r>
              <a:rPr lang="tr-TR" sz="3600"/>
              <a:t> </a:t>
            </a:r>
            <a:r>
              <a:rPr lang="tr-TR" sz="3600" err="1"/>
              <a:t>Bible</a:t>
            </a:r>
            <a:r>
              <a:rPr lang="tr-TR" sz="36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781420" y="1104718"/>
            <a:ext cx="8931843" cy="68901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dirty="0" err="1">
                <a:ea typeface="+mn-lt"/>
                <a:cs typeface="+mn-lt"/>
              </a:rPr>
              <a:t>Bible</a:t>
            </a:r>
            <a:r>
              <a:rPr lang="tr-TR" sz="1200" dirty="0">
                <a:ea typeface="+mn-lt"/>
                <a:cs typeface="+mn-lt"/>
              </a:rPr>
              <a:t>: "</a:t>
            </a:r>
            <a:r>
              <a:rPr lang="tr-TR" sz="1200" dirty="0" err="1">
                <a:ea typeface="+mn-lt"/>
                <a:cs typeface="+mn-lt"/>
              </a:rPr>
              <a:t>Bible</a:t>
            </a:r>
            <a:r>
              <a:rPr lang="tr-TR" sz="1200" dirty="0">
                <a:ea typeface="+mn-lt"/>
                <a:cs typeface="+mn-lt"/>
              </a:rPr>
              <a:t> is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word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God</a:t>
            </a:r>
            <a:r>
              <a:rPr lang="tr-TR" sz="1200" dirty="0">
                <a:ea typeface="+mn-lt"/>
                <a:cs typeface="+mn-lt"/>
              </a:rPr>
              <a:t>"</a:t>
            </a:r>
          </a:p>
          <a:p>
            <a:pPr marL="171450" indent="-171450">
              <a:buFont typeface="Arial"/>
              <a:buChar char="•"/>
            </a:pPr>
            <a:endParaRPr lang="tr-TR" sz="12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dirty="0">
                <a:ea typeface="+mn-lt"/>
                <a:cs typeface="+mn-lt"/>
              </a:rPr>
              <a:t>A </a:t>
            </a:r>
            <a:r>
              <a:rPr lang="tr-TR" sz="1200" u="sng" dirty="0" err="1">
                <a:ea typeface="+mn-lt"/>
                <a:cs typeface="+mn-lt"/>
              </a:rPr>
              <a:t>contradiction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occurs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when</a:t>
            </a:r>
            <a:r>
              <a:rPr lang="tr-TR" sz="1200" dirty="0">
                <a:ea typeface="+mn-lt"/>
                <a:cs typeface="+mn-lt"/>
              </a:rPr>
              <a:t> two </a:t>
            </a:r>
            <a:r>
              <a:rPr lang="tr-TR" sz="1200" dirty="0" err="1">
                <a:ea typeface="+mn-lt"/>
                <a:cs typeface="+mn-lt"/>
              </a:rPr>
              <a:t>or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more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statements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or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ideas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are</a:t>
            </a:r>
            <a:r>
              <a:rPr lang="tr-TR" sz="1200" dirty="0">
                <a:ea typeface="+mn-lt"/>
                <a:cs typeface="+mn-lt"/>
              </a:rPr>
              <a:t> in </a:t>
            </a:r>
            <a:r>
              <a:rPr lang="tr-TR" sz="1200" dirty="0" err="1">
                <a:ea typeface="+mn-lt"/>
                <a:cs typeface="+mn-lt"/>
              </a:rPr>
              <a:t>direct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opposition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to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each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other</a:t>
            </a:r>
            <a:r>
              <a:rPr lang="tr-TR" sz="1200" dirty="0">
                <a:ea typeface="+mn-lt"/>
                <a:cs typeface="+mn-lt"/>
              </a:rPr>
              <a:t>, </a:t>
            </a:r>
            <a:r>
              <a:rPr lang="tr-TR" sz="1200" dirty="0" err="1">
                <a:ea typeface="+mn-lt"/>
                <a:cs typeface="+mn-lt"/>
              </a:rPr>
              <a:t>making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them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impossible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to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both</a:t>
            </a:r>
            <a:r>
              <a:rPr lang="tr-TR" sz="1200" dirty="0">
                <a:ea typeface="+mn-lt"/>
                <a:cs typeface="+mn-lt"/>
              </a:rPr>
              <a:t> be </a:t>
            </a:r>
            <a:r>
              <a:rPr lang="tr-TR" sz="1200" dirty="0" err="1">
                <a:ea typeface="+mn-lt"/>
                <a:cs typeface="+mn-lt"/>
              </a:rPr>
              <a:t>true</a:t>
            </a:r>
            <a:r>
              <a:rPr lang="tr-TR" sz="1200" dirty="0">
                <a:ea typeface="+mn-lt"/>
                <a:cs typeface="+mn-lt"/>
              </a:rPr>
              <a:t> at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same</a:t>
            </a:r>
            <a:r>
              <a:rPr lang="tr-TR" sz="1200" dirty="0">
                <a:ea typeface="+mn-lt"/>
                <a:cs typeface="+mn-lt"/>
              </a:rPr>
              <a:t> time. Eg.:</a:t>
            </a:r>
            <a:endParaRPr lang="tr-TR" dirty="0"/>
          </a:p>
          <a:p>
            <a:pPr marL="628650" lvl="1" indent="-171450">
              <a:buFont typeface="Arial"/>
              <a:buChar char="•"/>
            </a:pPr>
            <a:r>
              <a:rPr lang="tr-TR" sz="1000" dirty="0">
                <a:ea typeface="+mn-lt"/>
                <a:cs typeface="+mn-lt"/>
              </a:rPr>
              <a:t>In reality: person 'A' dressed in Green</a:t>
            </a:r>
            <a:endParaRPr lang="tr-TR" sz="1000" b="1" dirty="0">
              <a:ea typeface="+mn-lt"/>
              <a:cs typeface="+mn-lt"/>
            </a:endParaRP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Person 'B' says: Person 'A' was dressed in Black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Person 'C' says: Person 'A' was dressed in Green</a:t>
            </a:r>
          </a:p>
          <a:p>
            <a:pPr marL="628650" lvl="1" indent="-171450">
              <a:buFont typeface="Arial"/>
              <a:buChar char="•"/>
            </a:pPr>
            <a:r>
              <a:rPr lang="tr-TR" sz="1200" dirty="0">
                <a:ea typeface="+mn-lt"/>
                <a:cs typeface="+mn-lt"/>
              </a:rPr>
              <a:t>If a contradiction arises from deliberately </a:t>
            </a:r>
            <a:r>
              <a:rPr lang="tr-TR" sz="1200" u="sng" dirty="0">
                <a:ea typeface="+mn-lt"/>
                <a:cs typeface="+mn-lt"/>
              </a:rPr>
              <a:t>misleading information</a:t>
            </a:r>
            <a:r>
              <a:rPr lang="tr-TR" sz="1200" dirty="0">
                <a:ea typeface="+mn-lt"/>
                <a:cs typeface="+mn-lt"/>
              </a:rPr>
              <a:t> or attempts to deceive, then it can indicate </a:t>
            </a:r>
            <a:r>
              <a:rPr lang="tr-TR" sz="1200" u="sng" dirty="0">
                <a:ea typeface="+mn-lt"/>
                <a:cs typeface="+mn-lt"/>
              </a:rPr>
              <a:t>corruption or dishonesty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200" dirty="0"/>
          </a:p>
          <a:p>
            <a:pPr marL="171450" indent="-171450">
              <a:buFont typeface="Arial"/>
              <a:buChar char="•"/>
            </a:pPr>
            <a:r>
              <a:rPr lang="tr-TR" sz="1200" dirty="0" err="1"/>
              <a:t>Some</a:t>
            </a:r>
            <a:r>
              <a:rPr lang="tr-TR" sz="1200" dirty="0"/>
              <a:t> </a:t>
            </a:r>
            <a:r>
              <a:rPr lang="tr-TR" sz="1200" dirty="0" err="1"/>
              <a:t>contradictions</a:t>
            </a:r>
            <a:r>
              <a:rPr lang="tr-TR" sz="1000" dirty="0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tr-TR" sz="1000" dirty="0" err="1"/>
              <a:t>Quantity</a:t>
            </a:r>
            <a:r>
              <a:rPr lang="tr-TR" sz="1000" dirty="0"/>
              <a:t> of </a:t>
            </a:r>
            <a:r>
              <a:rPr lang="tr-TR" sz="1000" dirty="0" err="1"/>
              <a:t>enemies</a:t>
            </a:r>
            <a:r>
              <a:rPr lang="tr-TR" sz="1000" dirty="0"/>
              <a:t>: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2 Samuel 23-8:</a:t>
            </a:r>
            <a:r>
              <a:rPr lang="tr-TR" sz="1200" dirty="0"/>
              <a:t> 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These be the names of the mighty men whom David had: The Tachmonite that sat in the seat, chief among the captains; the same was Adino the Eznite: he lift up his spear against 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eight hundred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whom he slew at one time.</a:t>
            </a:r>
            <a:endParaRPr lang="tr-TR" sz="900" dirty="0"/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1 </a:t>
            </a:r>
            <a:r>
              <a:rPr lang="tr-TR" sz="1000" dirty="0" err="1"/>
              <a:t>chronicles</a:t>
            </a:r>
            <a:r>
              <a:rPr lang="tr-TR" sz="1000" dirty="0"/>
              <a:t> 11-11: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Jashobeam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a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Hakmonite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was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chief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of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officers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;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raised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his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spear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against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three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hundred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men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whom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killed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in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one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encounter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father's</a:t>
            </a:r>
            <a:r>
              <a:rPr lang="tr-TR" sz="1000" dirty="0"/>
              <a:t> name of Joseph: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Matthew 1-16: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Jacob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begat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(an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old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term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for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"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became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father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of) Joseph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husband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of Mary, of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whom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was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born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Jesus,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who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is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called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Christ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...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Luke 3-23:</a:t>
            </a:r>
            <a:r>
              <a:rPr lang="tr-TR" sz="900" dirty="0">
                <a:ea typeface="+mn-lt"/>
                <a:cs typeface="+mn-lt"/>
              </a:rPr>
              <a:t> 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Now Jesus himself was about thirty years old when he began his ministry. He was the son, so it was thought, of Joseph, the son of 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Heli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...</a:t>
            </a:r>
            <a:endParaRPr lang="tr-TR" sz="900" dirty="0">
              <a:solidFill>
                <a:srgbClr val="E8E8E8"/>
              </a:solidFill>
            </a:endParaRPr>
          </a:p>
          <a:p>
            <a:pPr marL="628650" lvl="1" indent="-171450">
              <a:buFont typeface="Arial"/>
              <a:buChar char="•"/>
            </a:pPr>
            <a:r>
              <a:rPr lang="tr-TR" sz="1000" dirty="0"/>
              <a:t>Age:</a:t>
            </a:r>
            <a:endParaRPr lang="tr-TR" sz="900" dirty="0">
              <a:solidFill>
                <a:srgbClr val="E8E8E8"/>
              </a:solidFill>
            </a:endParaRP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2 </a:t>
            </a:r>
            <a:r>
              <a:rPr lang="tr-TR" sz="1000" dirty="0" err="1"/>
              <a:t>Chronicles</a:t>
            </a:r>
            <a:r>
              <a:rPr lang="tr-TR" sz="1000" dirty="0"/>
              <a:t> 22-2 (KJV):</a:t>
            </a:r>
            <a:r>
              <a:rPr lang="tr-TR" sz="1200" u="sng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Forty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two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years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old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was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Ahaziah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when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began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to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reign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reigned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one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year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in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Jerusalem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. His mother's name also was Athaliah the daughter of Omri.</a:t>
            </a:r>
            <a:endParaRPr lang="tr-TR" sz="900" dirty="0">
              <a:solidFill>
                <a:srgbClr val="E8E8E8"/>
              </a:solidFill>
            </a:endParaRPr>
          </a:p>
          <a:p>
            <a:pPr marL="1085850" lvl="2" indent="-171450">
              <a:buFont typeface="Wingdings"/>
              <a:buChar char="§"/>
            </a:pPr>
            <a:r>
              <a:rPr lang="tr-TR" sz="1000" dirty="0"/>
              <a:t>2 Kings 8-26 </a:t>
            </a:r>
            <a:r>
              <a:rPr lang="tr-TR" sz="1000" dirty="0">
                <a:solidFill>
                  <a:srgbClr val="FFFFFF"/>
                </a:solidFill>
                <a:ea typeface="+mn-lt"/>
                <a:cs typeface="+mn-lt"/>
              </a:rPr>
              <a:t>(KJV): 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Two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twenty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years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old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 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was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 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Ahaziah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when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began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to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reign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;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he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reigned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one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year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in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Jerusalem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. And his mother's name was Athaliah, the daughter of Omri king of Israel.</a:t>
            </a:r>
            <a:endParaRPr lang="tr-TR" dirty="0"/>
          </a:p>
          <a:p>
            <a:pPr marL="1085850" lvl="2" indent="-171450">
              <a:buFont typeface="Wingdings"/>
              <a:buChar char="§"/>
            </a:pPr>
            <a:endParaRPr lang="tr-TR" sz="900" dirty="0">
              <a:solidFill>
                <a:srgbClr val="E8E8E8"/>
              </a:solidFill>
            </a:endParaRPr>
          </a:p>
          <a:p>
            <a:pPr marL="628650" lvl="1" indent="-171450">
              <a:buFont typeface="Arial"/>
              <a:buChar char="•"/>
            </a:pPr>
            <a:r>
              <a:rPr lang="tr-TR" sz="1000" dirty="0" err="1"/>
              <a:t>Did</a:t>
            </a:r>
            <a:r>
              <a:rPr lang="tr-TR" sz="1000" dirty="0"/>
              <a:t> </a:t>
            </a:r>
            <a:r>
              <a:rPr lang="tr-TR" sz="1000" dirty="0" err="1"/>
              <a:t>Michal</a:t>
            </a:r>
            <a:r>
              <a:rPr lang="tr-TR" sz="1000" dirty="0"/>
              <a:t> had </a:t>
            </a:r>
            <a:r>
              <a:rPr lang="tr-TR" sz="1000" dirty="0" err="1"/>
              <a:t>children</a:t>
            </a:r>
            <a:r>
              <a:rPr lang="tr-TR" sz="1000" dirty="0"/>
              <a:t> </a:t>
            </a:r>
            <a:r>
              <a:rPr lang="tr-TR" sz="1000" dirty="0" err="1"/>
              <a:t>or</a:t>
            </a:r>
            <a:r>
              <a:rPr lang="tr-TR" sz="1000" dirty="0"/>
              <a:t> not?: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b="1" dirty="0">
                <a:ea typeface="+mn-lt"/>
                <a:cs typeface="+mn-lt"/>
              </a:rPr>
              <a:t>2 Samuel 6:23</a:t>
            </a:r>
            <a:r>
              <a:rPr lang="tr-TR" sz="1000" dirty="0">
                <a:ea typeface="+mn-lt"/>
                <a:cs typeface="+mn-lt"/>
              </a:rPr>
              <a:t>: 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And Michal daughter of Saul had 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no children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to the day of her death.</a:t>
            </a:r>
          </a:p>
          <a:p>
            <a:pPr marL="1085850" lvl="2" indent="-171450">
              <a:buFont typeface="Wingdings"/>
              <a:buChar char="§"/>
            </a:pPr>
            <a:r>
              <a:rPr lang="tr-TR" sz="1000" dirty="0">
                <a:ea typeface="+mn-lt"/>
                <a:cs typeface="+mn-lt"/>
              </a:rPr>
              <a:t>2 Samuel 21:8: 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But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king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took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two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sons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of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Rizpah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daughter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of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Aiah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whom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she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bare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unto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Saul, Armoni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Mephibosheth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; </a:t>
            </a:r>
            <a:b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</a:b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and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five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sons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of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Michal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u="sng" dirty="0" err="1">
                <a:solidFill>
                  <a:srgbClr val="E8E8E8"/>
                </a:solidFill>
                <a:ea typeface="+mn-lt"/>
                <a:cs typeface="+mn-lt"/>
              </a:rPr>
              <a:t>daughter</a:t>
            </a:r>
            <a:r>
              <a:rPr lang="tr-TR" sz="900" u="sng" dirty="0">
                <a:solidFill>
                  <a:srgbClr val="E8E8E8"/>
                </a:solidFill>
                <a:ea typeface="+mn-lt"/>
                <a:cs typeface="+mn-lt"/>
              </a:rPr>
              <a:t> of Saul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whom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she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brought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up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for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Adriel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son of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Barzillai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the</a:t>
            </a:r>
            <a:r>
              <a:rPr lang="tr-TR" sz="9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tr-TR" sz="900" dirty="0" err="1">
                <a:solidFill>
                  <a:srgbClr val="E8E8E8"/>
                </a:solidFill>
                <a:ea typeface="+mn-lt"/>
                <a:cs typeface="+mn-lt"/>
              </a:rPr>
              <a:t>Meholathite</a:t>
            </a:r>
            <a:endParaRPr lang="tr-TR" sz="900" dirty="0">
              <a:solidFill>
                <a:srgbClr val="E8E8E8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lnSpc>
                <a:spcPct val="250000"/>
              </a:lnSpc>
              <a:buFont typeface="Arial"/>
              <a:buChar char="•"/>
            </a:pPr>
            <a:endParaRPr lang="tr-TR" sz="1200" b="1" dirty="0"/>
          </a:p>
        </p:txBody>
      </p:sp>
      <p:pic>
        <p:nvPicPr>
          <p:cNvPr id="4" name="Resim 3" descr="What is a contradiction and how does it relate to the Bible?">
            <a:extLst>
              <a:ext uri="{FF2B5EF4-FFF2-40B4-BE49-F238E27FC236}">
                <a16:creationId xmlns:a16="http://schemas.microsoft.com/office/drawing/2014/main" id="{77D3C6F4-9F62-BE25-B5AE-5E70CB3F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332" y="1016393"/>
            <a:ext cx="2047592" cy="1407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183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/>
              <a:t>Jesus </a:t>
            </a:r>
            <a:r>
              <a:rPr lang="tr-TR" sz="3600" err="1"/>
              <a:t>was</a:t>
            </a:r>
            <a:r>
              <a:rPr lang="tr-TR" sz="3600"/>
              <a:t> not a </a:t>
            </a:r>
            <a:r>
              <a:rPr lang="tr-TR" sz="3600" err="1"/>
              <a:t>God</a:t>
            </a:r>
            <a:r>
              <a:rPr lang="tr-TR" sz="36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892033" y="4892343"/>
            <a:ext cx="8931843" cy="2320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dirty="0" err="1"/>
              <a:t>Early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Church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Fathers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found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the</a:t>
            </a:r>
            <a:r>
              <a:rPr lang="tr-TR" sz="1200" b="1" dirty="0">
                <a:ea typeface="+mn-lt"/>
                <a:cs typeface="+mn-lt"/>
              </a:rPr>
              <a:t> Trinity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Thinkers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like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Tertullian</a:t>
            </a:r>
            <a:r>
              <a:rPr lang="tr-TR" sz="1200" dirty="0">
                <a:ea typeface="+mn-lt"/>
                <a:cs typeface="+mn-lt"/>
              </a:rPr>
              <a:t> (</a:t>
            </a:r>
            <a:r>
              <a:rPr lang="tr-TR" sz="1200" dirty="0" err="1">
                <a:ea typeface="+mn-lt"/>
                <a:cs typeface="+mn-lt"/>
              </a:rPr>
              <a:t>who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first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used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term</a:t>
            </a:r>
            <a:r>
              <a:rPr lang="tr-TR" sz="1200" dirty="0">
                <a:ea typeface="+mn-lt"/>
                <a:cs typeface="+mn-lt"/>
              </a:rPr>
              <a:t> "Trinity"), </a:t>
            </a:r>
            <a:r>
              <a:rPr lang="tr-TR" sz="1200" dirty="0" err="1">
                <a:ea typeface="+mn-lt"/>
                <a:cs typeface="+mn-lt"/>
              </a:rPr>
              <a:t>Origen</a:t>
            </a:r>
            <a:r>
              <a:rPr lang="tr-TR" sz="1200" dirty="0">
                <a:ea typeface="+mn-lt"/>
                <a:cs typeface="+mn-lt"/>
              </a:rPr>
              <a:t>,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Athanasius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played</a:t>
            </a:r>
            <a:r>
              <a:rPr lang="tr-TR" sz="1200" dirty="0">
                <a:ea typeface="+mn-lt"/>
                <a:cs typeface="+mn-lt"/>
              </a:rPr>
              <a:t> pivotal </a:t>
            </a:r>
            <a:r>
              <a:rPr lang="tr-TR" sz="1200" dirty="0" err="1">
                <a:ea typeface="+mn-lt"/>
                <a:cs typeface="+mn-lt"/>
              </a:rPr>
              <a:t>roles</a:t>
            </a:r>
            <a:r>
              <a:rPr lang="tr-TR" sz="1200" dirty="0">
                <a:ea typeface="+mn-lt"/>
                <a:cs typeface="+mn-lt"/>
              </a:rPr>
              <a:t> in </a:t>
            </a:r>
            <a:r>
              <a:rPr lang="tr-TR" sz="1200" dirty="0" err="1">
                <a:ea typeface="+mn-lt"/>
                <a:cs typeface="+mn-lt"/>
              </a:rPr>
              <a:t>shaping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Trinitarian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theology</a:t>
            </a:r>
            <a:r>
              <a:rPr lang="tr-TR" sz="1200" dirty="0">
                <a:ea typeface="+mn-lt"/>
                <a:cs typeface="+mn-lt"/>
              </a:rPr>
              <a:t>.</a:t>
            </a:r>
            <a:br>
              <a:rPr lang="tr-TR" sz="1200" dirty="0">
                <a:ea typeface="+mn-lt"/>
                <a:cs typeface="+mn-lt"/>
              </a:rPr>
            </a:br>
            <a:endParaRPr lang="tr-TR" sz="1200" dirty="0"/>
          </a:p>
          <a:p>
            <a:pPr marL="171450" indent="-171450">
              <a:buFont typeface="Arial"/>
              <a:buChar char="•"/>
            </a:pPr>
            <a:r>
              <a:rPr lang="tr-TR" sz="1200" b="1" dirty="0" err="1"/>
              <a:t>In</a:t>
            </a:r>
            <a:r>
              <a:rPr lang="tr-TR" sz="1200" b="1" dirty="0"/>
              <a:t> </a:t>
            </a:r>
            <a:r>
              <a:rPr lang="tr-TR" sz="1200" b="1" dirty="0" err="1"/>
              <a:t>bible</a:t>
            </a:r>
            <a:r>
              <a:rPr lang="tr-TR" sz="1200" dirty="0"/>
              <a:t>: </a:t>
            </a:r>
            <a:r>
              <a:rPr lang="tr-TR" sz="1200" dirty="0" err="1">
                <a:ea typeface="+mn-lt"/>
                <a:cs typeface="+mn-lt"/>
              </a:rPr>
              <a:t>While</a:t>
            </a:r>
            <a:r>
              <a:rPr lang="tr-TR" sz="1200" dirty="0">
                <a:ea typeface="+mn-lt"/>
                <a:cs typeface="+mn-lt"/>
              </a:rPr>
              <a:t> Jesus </a:t>
            </a:r>
            <a:r>
              <a:rPr lang="tr-TR" sz="1200" dirty="0" err="1">
                <a:ea typeface="+mn-lt"/>
                <a:cs typeface="+mn-lt"/>
              </a:rPr>
              <a:t>spoke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Father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Spirit, he </a:t>
            </a:r>
            <a:r>
              <a:rPr lang="tr-TR" sz="1200" dirty="0" err="1">
                <a:ea typeface="+mn-lt"/>
                <a:cs typeface="+mn-lt"/>
              </a:rPr>
              <a:t>did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u="sng" dirty="0">
                <a:ea typeface="+mn-lt"/>
                <a:cs typeface="+mn-lt"/>
              </a:rPr>
              <a:t>not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explicitly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lay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out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doctrine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Trinity.</a:t>
            </a:r>
            <a:endParaRPr lang="tr-TR" sz="12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lnSpc>
                <a:spcPct val="250000"/>
              </a:lnSpc>
              <a:buFont typeface="Arial"/>
              <a:buChar char="•"/>
            </a:pPr>
            <a:endParaRPr lang="tr-TR" sz="1200" b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1F59933-32D3-E8CD-CD4F-1F15420C86AD}"/>
              </a:ext>
            </a:extLst>
          </p:cNvPr>
          <p:cNvSpPr txBox="1"/>
          <p:nvPr/>
        </p:nvSpPr>
        <p:spPr>
          <a:xfrm>
            <a:off x="947615" y="1197833"/>
            <a:ext cx="83233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err="1"/>
              <a:t>Attributes</a:t>
            </a:r>
            <a:r>
              <a:rPr lang="tr-TR" sz="1400" dirty="0"/>
              <a:t> of </a:t>
            </a:r>
            <a:r>
              <a:rPr lang="tr-TR" sz="1400" dirty="0" err="1"/>
              <a:t>God</a:t>
            </a:r>
            <a:r>
              <a:rPr lang="tr-TR" sz="1400" dirty="0"/>
              <a:t>?</a:t>
            </a:r>
            <a:br>
              <a:rPr lang="tr-TR" sz="1400" dirty="0"/>
            </a:br>
            <a:endParaRPr lang="tr-TR" sz="1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E8BBE72-F8E2-F641-A173-E3CA7ACF52C3}"/>
              </a:ext>
            </a:extLst>
          </p:cNvPr>
          <p:cNvSpPr txBox="1"/>
          <p:nvPr/>
        </p:nvSpPr>
        <p:spPr>
          <a:xfrm>
            <a:off x="951271" y="458920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/>
              <a:t>Trinity?</a:t>
            </a:r>
            <a:endParaRPr lang="tr-TR" dirty="0"/>
          </a:p>
        </p:txBody>
      </p:sp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4DB01764-F7B6-B92C-046D-D7E2A2517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05526"/>
              </p:ext>
            </p:extLst>
          </p:nvPr>
        </p:nvGraphicFramePr>
        <p:xfrm>
          <a:off x="983225" y="1720645"/>
          <a:ext cx="8836505" cy="2514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769">
                  <a:extLst>
                    <a:ext uri="{9D8B030D-6E8A-4147-A177-3AD203B41FA5}">
                      <a16:colId xmlns:a16="http://schemas.microsoft.com/office/drawing/2014/main" val="645595615"/>
                    </a:ext>
                  </a:extLst>
                </a:gridCol>
                <a:gridCol w="2264912">
                  <a:extLst>
                    <a:ext uri="{9D8B030D-6E8A-4147-A177-3AD203B41FA5}">
                      <a16:colId xmlns:a16="http://schemas.microsoft.com/office/drawing/2014/main" val="3936852068"/>
                    </a:ext>
                  </a:extLst>
                </a:gridCol>
                <a:gridCol w="2264912">
                  <a:extLst>
                    <a:ext uri="{9D8B030D-6E8A-4147-A177-3AD203B41FA5}">
                      <a16:colId xmlns:a16="http://schemas.microsoft.com/office/drawing/2014/main" val="3762368074"/>
                    </a:ext>
                  </a:extLst>
                </a:gridCol>
                <a:gridCol w="2264912">
                  <a:extLst>
                    <a:ext uri="{9D8B030D-6E8A-4147-A177-3AD203B41FA5}">
                      <a16:colId xmlns:a16="http://schemas.microsoft.com/office/drawing/2014/main" val="3158031611"/>
                    </a:ext>
                  </a:extLst>
                </a:gridCol>
              </a:tblGrid>
              <a:tr h="5028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tr-T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000000"/>
                          </a:solidFill>
                        </a:rPr>
                        <a:t>God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Jesus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000000"/>
                          </a:solidFill>
                        </a:rPr>
                        <a:t>Other prophets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41619"/>
                  </a:ext>
                </a:extLst>
              </a:tr>
              <a:tr h="402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dirty="0" err="1"/>
                        <a:t>Eat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drink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sleep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68260"/>
                  </a:ext>
                </a:extLst>
              </a:tr>
              <a:tr h="402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dirty="0" err="1"/>
                        <a:t>Need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help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808522"/>
                  </a:ext>
                </a:extLst>
              </a:tr>
              <a:tr h="402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dirty="0" err="1"/>
                        <a:t>Pray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746451"/>
                  </a:ext>
                </a:extLst>
              </a:tr>
              <a:tr h="402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dirty="0"/>
                        <a:t>Is </a:t>
                      </a:r>
                      <a:r>
                        <a:rPr lang="tr-TR" dirty="0" err="1"/>
                        <a:t>high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Yes</a:t>
                      </a:r>
                      <a:endParaRPr lang="tr-T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19969"/>
                  </a:ext>
                </a:extLst>
              </a:tr>
              <a:tr h="4022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dirty="0" err="1"/>
                        <a:t>Miracle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Gives</a:t>
                      </a:r>
                      <a:r>
                        <a:rPr lang="tr-TR" dirty="0"/>
                        <a:t>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err="1"/>
                        <a:t>Use</a:t>
                      </a:r>
                      <a:r>
                        <a:rPr lang="tr-TR" dirty="0"/>
                        <a:t>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dirty="0" err="1"/>
                        <a:t>Use</a:t>
                      </a:r>
                      <a:r>
                        <a:rPr lang="tr-TR" dirty="0"/>
                        <a:t>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5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41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5218803" cy="639885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ea typeface="+mj-lt"/>
                <a:cs typeface="+mj-lt"/>
              </a:rPr>
              <a:t>List</a:t>
            </a:r>
            <a:r>
              <a:rPr lang="tr-TR" sz="4000">
                <a:ea typeface="+mj-lt"/>
                <a:cs typeface="+mj-lt"/>
              </a:rPr>
              <a:t> of </a:t>
            </a:r>
            <a:r>
              <a:rPr lang="tr-TR" sz="4000" err="1">
                <a:ea typeface="+mj-lt"/>
                <a:cs typeface="+mj-lt"/>
              </a:rPr>
              <a:t>Abbreviations</a:t>
            </a:r>
            <a:endParaRPr lang="tr-TR" err="1">
              <a:ea typeface="+mj-lt"/>
              <a:cs typeface="+mj-lt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99811" y="1475412"/>
            <a:ext cx="9156915" cy="48233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tr-TR" sz="1600"/>
          </a:p>
          <a:p>
            <a:pPr algn="l"/>
            <a:r>
              <a:rPr lang="tr-TR" sz="1600">
                <a:ea typeface="+mn-lt"/>
                <a:cs typeface="+mn-lt"/>
              </a:rPr>
              <a:t> 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35ABA72E-D974-3F3F-DD9B-BB0C480AA190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DCE33D4A-1D78-2403-8B16-80E0D9CCB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332984"/>
              </p:ext>
            </p:extLst>
          </p:nvPr>
        </p:nvGraphicFramePr>
        <p:xfrm>
          <a:off x="776714" y="1712100"/>
          <a:ext cx="81686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831">
                  <a:extLst>
                    <a:ext uri="{9D8B030D-6E8A-4147-A177-3AD203B41FA5}">
                      <a16:colId xmlns:a16="http://schemas.microsoft.com/office/drawing/2014/main" val="2476695166"/>
                    </a:ext>
                  </a:extLst>
                </a:gridCol>
                <a:gridCol w="4471808">
                  <a:extLst>
                    <a:ext uri="{9D8B030D-6E8A-4147-A177-3AD203B41FA5}">
                      <a16:colId xmlns:a16="http://schemas.microsoft.com/office/drawing/2014/main" val="3364517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</a:rPr>
                        <a:t>cc </a:t>
                      </a:r>
                      <a:r>
                        <a:rPr lang="tr-T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tr-TR" sz="1100" b="0" i="0" u="none" strike="noStrike" noProof="0" err="1">
                          <a:solidFill>
                            <a:schemeClr val="bg1"/>
                          </a:solidFill>
                        </a:rPr>
                        <a:t>Celle</a:t>
                      </a:r>
                      <a:r>
                        <a:rPr lang="tr-TR" sz="1100" b="0" i="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100" b="0" i="0" u="none" strike="noStrike" noProof="0" err="1">
                          <a:solidFill>
                            <a:schemeClr val="bg1"/>
                          </a:solidFill>
                        </a:rPr>
                        <a:t>Celaluhu</a:t>
                      </a:r>
                      <a:r>
                        <a:rPr lang="tr-TR" sz="1100" b="0" i="0" u="none" strike="noStrike" noProof="0">
                          <a:solidFill>
                            <a:schemeClr val="bg1"/>
                          </a:solidFill>
                        </a:rPr>
                        <a:t>) (in </a:t>
                      </a:r>
                      <a:r>
                        <a:rPr lang="tr-TR" sz="1100" b="0" i="0" u="none" strike="noStrike" noProof="0" err="1">
                          <a:solidFill>
                            <a:schemeClr val="bg1"/>
                          </a:solidFill>
                        </a:rPr>
                        <a:t>Turkish</a:t>
                      </a:r>
                      <a:r>
                        <a:rPr lang="tr-TR" sz="1100" b="0" i="0" u="none" strike="noStrike" noProof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tr-TR" sz="11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1400" b="0" i="0" u="none" strike="noStrike" noProof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tr-TR" sz="1400" b="0" i="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noProof="0" err="1">
                          <a:solidFill>
                            <a:schemeClr val="bg1"/>
                          </a:solidFill>
                        </a:rPr>
                        <a:t>Mighty</a:t>
                      </a:r>
                      <a:r>
                        <a:rPr lang="tr-TR" sz="1400" b="0" i="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noProof="0" err="1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tr-TR" sz="1400" b="0" i="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noProof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tr-TR" sz="1400" b="0" i="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noProof="0" err="1">
                          <a:solidFill>
                            <a:schemeClr val="bg1"/>
                          </a:solidFill>
                        </a:rPr>
                        <a:t>Majestic</a:t>
                      </a:r>
                      <a:endParaRPr lang="tr-TR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4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l" rtl="0">
                        <a:buNone/>
                      </a:pP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swt </a:t>
                      </a:r>
                      <a:r>
                        <a:rPr lang="tr-TR" sz="1100" b="0" i="0" u="none" strike="noStrike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(Subhanahu wa ta'ala) (in </a:t>
                      </a:r>
                      <a:r>
                        <a:rPr lang="tr-TR" sz="1100" b="0" i="0" u="none" strike="noStrike" noProof="0" dirty="0">
                          <a:solidFill>
                            <a:schemeClr val="bg1"/>
                          </a:solidFill>
                          <a:latin typeface="Trebuchet MS"/>
                        </a:rPr>
                        <a:t>Arabic)</a:t>
                      </a:r>
                      <a:endParaRPr lang="tr-TR" sz="1100" dirty="0">
                        <a:solidFill>
                          <a:schemeClr val="bg1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glorified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most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tr-TR" sz="1400" b="0" i="0" u="none" strike="noStrike" kern="1200" err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903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Hz. </a:t>
                      </a:r>
                      <a:r>
                        <a:rPr lang="tr-TR" sz="1100" b="0" i="0" u="none" strike="noStrike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Hazrat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(in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Arabic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tr-TR" sz="1100" b="0" i="0" u="none" strike="noStrike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"Hz. Adem"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translates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"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Honorable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Adam"</a:t>
                      </a:r>
                      <a:endParaRPr lang="tr-TR" sz="1400" b="0" i="0" u="none" strike="noStrike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1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err="1">
                          <a:solidFill>
                            <a:schemeClr val="bg1"/>
                          </a:solidFill>
                        </a:rPr>
                        <a:t>saw</a:t>
                      </a:r>
                      <a:r>
                        <a:rPr lang="tr-TR" sz="1400" b="0" i="0" u="none" strike="noStrike" kern="1200">
                          <a:solidFill>
                            <a:schemeClr val="bg1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100" b="0" i="0" u="none" strike="noStrike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Sallallahu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Alayhi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Wasallam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tr-TR" sz="1400" b="0" i="0" u="none" strike="noStrike" noProof="0">
                          <a:solidFill>
                            <a:schemeClr val="bg1"/>
                          </a:solidFill>
                          <a:latin typeface="Trebuchet MS"/>
                        </a:rPr>
                        <a:t> </a:t>
                      </a:r>
                      <a:r>
                        <a:rPr lang="tr-TR" sz="1100" b="0" i="0" u="none" strike="noStrike" noProof="0">
                          <a:solidFill>
                            <a:schemeClr val="bg1"/>
                          </a:solidFill>
                          <a:latin typeface="Trebuchet MS"/>
                        </a:rPr>
                        <a:t>(in </a:t>
                      </a:r>
                      <a:r>
                        <a:rPr lang="tr-TR" sz="1100" b="0" i="0" u="none" strike="noStrike" noProof="0" err="1">
                          <a:solidFill>
                            <a:schemeClr val="bg1"/>
                          </a:solidFill>
                          <a:latin typeface="Trebuchet MS"/>
                        </a:rPr>
                        <a:t>Arabic</a:t>
                      </a:r>
                      <a:r>
                        <a:rPr lang="tr-TR" sz="1100" b="0" i="0" u="none" strike="noStrike" noProof="0">
                          <a:solidFill>
                            <a:schemeClr val="bg1"/>
                          </a:solidFill>
                          <a:latin typeface="Trebuchet MS"/>
                        </a:rPr>
                        <a:t>)</a:t>
                      </a:r>
                      <a:endParaRPr lang="tr-TR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</a:rPr>
                        <a:t>Peace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</a:rPr>
                        <a:t>blessings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</a:rPr>
                        <a:t> be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</a:rPr>
                        <a:t>upon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</a:rPr>
                        <a:t>him</a:t>
                      </a:r>
                      <a:endParaRPr lang="tr-TR" err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8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>
                          <a:solidFill>
                            <a:schemeClr val="bg1"/>
                          </a:solidFill>
                        </a:rPr>
                        <a:t>as </a:t>
                      </a:r>
                      <a:r>
                        <a:rPr lang="tr-TR" sz="1100" b="0" i="0" u="none" strike="noStrike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Alayhis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Salam) 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Trebuchet MS"/>
                        </a:rPr>
                        <a:t>(in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Trebuchet MS"/>
                        </a:rPr>
                        <a:t>Arabic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Trebuchet MS"/>
                        </a:rPr>
                        <a:t>)</a:t>
                      </a:r>
                      <a:endParaRPr lang="tr-TR" sz="1100" b="0" i="0" u="none" strike="noStrike" kern="1200">
                        <a:solidFill>
                          <a:schemeClr val="bg1"/>
                        </a:solidFill>
                        <a:latin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Peace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upon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him</a:t>
                      </a:r>
                      <a:endParaRPr lang="tr-TR" sz="1400" b="0" i="0" u="none" strike="noStrike" kern="1200" err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err="1">
                          <a:solidFill>
                            <a:schemeClr val="bg1"/>
                          </a:solidFill>
                        </a:rPr>
                        <a:t>ra</a:t>
                      </a:r>
                      <a:r>
                        <a:rPr lang="tr-TR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sz="1100" b="0" i="0" u="none" strike="noStrike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Radi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Allahu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Anhu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/Anha) 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Trebuchet MS"/>
                        </a:rPr>
                        <a:t>(in </a:t>
                      </a:r>
                      <a:r>
                        <a:rPr lang="tr-TR" sz="1100" b="0" i="0" u="none" strike="noStrike" kern="1200" noProof="0" err="1">
                          <a:solidFill>
                            <a:schemeClr val="bg1"/>
                          </a:solidFill>
                          <a:latin typeface="Trebuchet MS"/>
                        </a:rPr>
                        <a:t>Arabic</a:t>
                      </a:r>
                      <a:r>
                        <a:rPr lang="tr-TR" sz="1100" b="0" i="0" u="none" strike="noStrike" kern="1200" noProof="0">
                          <a:solidFill>
                            <a:schemeClr val="bg1"/>
                          </a:solidFill>
                          <a:latin typeface="Trebuchet MS"/>
                        </a:rPr>
                        <a:t>)</a:t>
                      </a:r>
                      <a:endParaRPr lang="tr-TR" sz="1100" b="0" i="0" u="none" strike="noStrike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May Allah be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pleased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="0" i="0" u="none" strike="noStrike" kern="1200" noProof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him</a:t>
                      </a:r>
                      <a:r>
                        <a:rPr lang="tr-TR" sz="1400" b="0" i="0" u="none" strike="noStrike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/her</a:t>
                      </a:r>
                      <a:endParaRPr lang="tr-TR" sz="1400" b="0" i="0" u="none" strike="noStrike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2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92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36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874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3600" dirty="0"/>
              <a:t>Muhammed (</a:t>
            </a:r>
            <a:r>
              <a:rPr lang="tr-TR" sz="3600" err="1"/>
              <a:t>saw</a:t>
            </a:r>
            <a:r>
              <a:rPr lang="tr-TR" sz="3600" dirty="0"/>
              <a:t>) </a:t>
            </a:r>
            <a:r>
              <a:rPr lang="tr-TR" sz="3600" err="1"/>
              <a:t>existed</a:t>
            </a:r>
            <a:r>
              <a:rPr lang="tr-TR" sz="3600" dirty="0"/>
              <a:t> in </a:t>
            </a:r>
            <a:r>
              <a:rPr lang="tr-TR" sz="3600" err="1"/>
              <a:t>history</a:t>
            </a:r>
            <a:r>
              <a:rPr lang="tr-TR" sz="3600" dirty="0"/>
              <a:t>?</a:t>
            </a:r>
            <a:endParaRPr lang="tr-TR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781420" y="1104718"/>
            <a:ext cx="8931843" cy="51828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>
                <a:ea typeface="+mn-lt"/>
                <a:cs typeface="+mn-lt"/>
              </a:rPr>
              <a:t>Islamic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Sources</a:t>
            </a:r>
            <a:r>
              <a:rPr lang="tr-TR" sz="1400" dirty="0">
                <a:ea typeface="+mn-lt"/>
                <a:cs typeface="+mn-lt"/>
              </a:rPr>
              <a:t>:</a:t>
            </a:r>
            <a:endParaRPr lang="tr-TR" sz="1400" dirty="0"/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Qur'an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While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Qur'an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itself</a:t>
            </a:r>
            <a:r>
              <a:rPr lang="tr-TR" sz="1200" dirty="0">
                <a:ea typeface="+mn-lt"/>
                <a:cs typeface="+mn-lt"/>
              </a:rPr>
              <a:t> is </a:t>
            </a:r>
            <a:r>
              <a:rPr lang="tr-TR" sz="1200" dirty="0" err="1">
                <a:ea typeface="+mn-lt"/>
                <a:cs typeface="+mn-lt"/>
              </a:rPr>
              <a:t>primarily</a:t>
            </a:r>
            <a:r>
              <a:rPr lang="tr-TR" sz="1200" dirty="0">
                <a:ea typeface="+mn-lt"/>
                <a:cs typeface="+mn-lt"/>
              </a:rPr>
              <a:t> a </a:t>
            </a:r>
            <a:r>
              <a:rPr lang="tr-TR" sz="1200" dirty="0" err="1">
                <a:ea typeface="+mn-lt"/>
                <a:cs typeface="+mn-lt"/>
              </a:rPr>
              <a:t>religious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text</a:t>
            </a:r>
            <a:r>
              <a:rPr lang="tr-TR" sz="1200" dirty="0">
                <a:ea typeface="+mn-lt"/>
                <a:cs typeface="+mn-lt"/>
              </a:rPr>
              <a:t>, it </a:t>
            </a:r>
            <a:r>
              <a:rPr lang="tr-TR" sz="1200" dirty="0" err="1">
                <a:ea typeface="+mn-lt"/>
                <a:cs typeface="+mn-lt"/>
              </a:rPr>
              <a:t>contains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references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to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events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figures</a:t>
            </a:r>
            <a:r>
              <a:rPr lang="tr-TR" sz="1200" dirty="0">
                <a:ea typeface="+mn-lt"/>
                <a:cs typeface="+mn-lt"/>
              </a:rPr>
              <a:t> in Muhammad (</a:t>
            </a:r>
            <a:r>
              <a:rPr lang="tr-TR" sz="1200" dirty="0" err="1">
                <a:ea typeface="+mn-lt"/>
                <a:cs typeface="+mn-lt"/>
              </a:rPr>
              <a:t>saw</a:t>
            </a:r>
            <a:r>
              <a:rPr lang="tr-TR" sz="1200" dirty="0">
                <a:ea typeface="+mn-lt"/>
                <a:cs typeface="+mn-lt"/>
              </a:rPr>
              <a:t>) life.</a:t>
            </a:r>
            <a:endParaRPr lang="tr-TR" dirty="0"/>
          </a:p>
          <a:p>
            <a:pPr marL="285750" indent="-285750">
              <a:buFont typeface="Arial"/>
              <a:buChar char="•"/>
            </a:pPr>
            <a:endParaRPr lang="tr-TR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Sīrah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These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are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biographies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Muhammad's</a:t>
            </a:r>
            <a:r>
              <a:rPr lang="tr-TR" sz="1200" dirty="0">
                <a:ea typeface="+mn-lt"/>
                <a:cs typeface="+mn-lt"/>
              </a:rPr>
              <a:t> life, </a:t>
            </a:r>
            <a:r>
              <a:rPr lang="tr-TR" sz="1200" dirty="0" err="1">
                <a:ea typeface="+mn-lt"/>
                <a:cs typeface="+mn-lt"/>
              </a:rPr>
              <a:t>written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early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Muslim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historians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such</a:t>
            </a:r>
            <a:r>
              <a:rPr lang="tr-TR" sz="1200" dirty="0">
                <a:ea typeface="+mn-lt"/>
                <a:cs typeface="+mn-lt"/>
              </a:rPr>
              <a:t> as </a:t>
            </a:r>
            <a:r>
              <a:rPr lang="tr-TR" sz="1200" dirty="0" err="1">
                <a:ea typeface="+mn-lt"/>
                <a:cs typeface="+mn-lt"/>
              </a:rPr>
              <a:t>Ibn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Ishaq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Ibn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Hisham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dirty="0"/>
          </a:p>
          <a:p>
            <a:pPr marL="285750" indent="-285750">
              <a:buFont typeface="Arial"/>
              <a:buChar char="•"/>
            </a:pPr>
            <a:endParaRPr lang="tr-TR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Hadith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Collections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sayings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actions</a:t>
            </a:r>
            <a:r>
              <a:rPr lang="tr-TR" sz="1200" dirty="0">
                <a:ea typeface="+mn-lt"/>
                <a:cs typeface="+mn-lt"/>
              </a:rPr>
              <a:t> of Muhammad (</a:t>
            </a:r>
            <a:r>
              <a:rPr lang="tr-TR" sz="1200" dirty="0" err="1">
                <a:ea typeface="+mn-lt"/>
                <a:cs typeface="+mn-lt"/>
              </a:rPr>
              <a:t>saw</a:t>
            </a:r>
            <a:r>
              <a:rPr lang="tr-TR" sz="1200" dirty="0">
                <a:ea typeface="+mn-lt"/>
                <a:cs typeface="+mn-lt"/>
              </a:rPr>
              <a:t>), </a:t>
            </a:r>
            <a:r>
              <a:rPr lang="tr-TR" sz="1200" dirty="0" err="1">
                <a:ea typeface="+mn-lt"/>
                <a:cs typeface="+mn-lt"/>
              </a:rPr>
              <a:t>compiled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scholars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like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Bukhari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Muslim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dirty="0"/>
          </a:p>
          <a:p>
            <a:pPr marL="285750" indent="-285750">
              <a:buFont typeface="Arial"/>
              <a:buChar char="•"/>
            </a:pPr>
            <a:endParaRPr lang="tr-TR" sz="1400" dirty="0"/>
          </a:p>
          <a:p>
            <a:r>
              <a:rPr lang="tr-TR" sz="1400" err="1">
                <a:ea typeface="+mn-lt"/>
                <a:cs typeface="+mn-lt"/>
              </a:rPr>
              <a:t>Non-Muslim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Sources</a:t>
            </a:r>
            <a:r>
              <a:rPr lang="tr-TR" sz="1400" dirty="0">
                <a:ea typeface="+mn-lt"/>
                <a:cs typeface="+mn-lt"/>
              </a:rPr>
              <a:t>:</a:t>
            </a:r>
            <a:endParaRPr lang="tr-TR" sz="1400" dirty="0"/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Byzantine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and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Syriac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Chronicles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Some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early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Christian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sources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mention</a:t>
            </a:r>
            <a:r>
              <a:rPr lang="tr-TR" sz="1200" dirty="0">
                <a:ea typeface="+mn-lt"/>
                <a:cs typeface="+mn-lt"/>
              </a:rPr>
              <a:t> Muhammad (</a:t>
            </a:r>
            <a:r>
              <a:rPr lang="tr-TR" sz="1200" dirty="0" err="1">
                <a:ea typeface="+mn-lt"/>
                <a:cs typeface="+mn-lt"/>
              </a:rPr>
              <a:t>saw</a:t>
            </a:r>
            <a:r>
              <a:rPr lang="tr-TR" sz="1200" dirty="0">
                <a:ea typeface="+mn-lt"/>
                <a:cs typeface="+mn-lt"/>
              </a:rPr>
              <a:t>), </a:t>
            </a:r>
            <a:r>
              <a:rPr lang="tr-TR" sz="1200" dirty="0" err="1">
                <a:ea typeface="+mn-lt"/>
                <a:cs typeface="+mn-lt"/>
              </a:rPr>
              <a:t>often</a:t>
            </a:r>
            <a:r>
              <a:rPr lang="tr-TR" sz="1200" dirty="0">
                <a:ea typeface="+mn-lt"/>
                <a:cs typeface="+mn-lt"/>
              </a:rPr>
              <a:t> in a </a:t>
            </a:r>
            <a:r>
              <a:rPr lang="tr-TR" sz="1200" dirty="0" err="1">
                <a:ea typeface="+mn-lt"/>
                <a:cs typeface="+mn-lt"/>
              </a:rPr>
              <a:t>negative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light</a:t>
            </a:r>
            <a:r>
              <a:rPr lang="tr-TR" sz="1200" dirty="0">
                <a:ea typeface="+mn-lt"/>
                <a:cs typeface="+mn-lt"/>
              </a:rPr>
              <a:t>, but they </a:t>
            </a:r>
            <a:r>
              <a:rPr lang="tr-TR" sz="1200" dirty="0" err="1">
                <a:ea typeface="+mn-lt"/>
                <a:cs typeface="+mn-lt"/>
              </a:rPr>
              <a:t>confirm</a:t>
            </a:r>
            <a:r>
              <a:rPr lang="tr-TR" sz="1200" dirty="0">
                <a:ea typeface="+mn-lt"/>
                <a:cs typeface="+mn-lt"/>
              </a:rPr>
              <a:t> his </a:t>
            </a:r>
            <a:r>
              <a:rPr lang="tr-TR" sz="1200" dirty="0" err="1">
                <a:ea typeface="+mn-lt"/>
                <a:cs typeface="+mn-lt"/>
              </a:rPr>
              <a:t>existence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dirty="0"/>
          </a:p>
          <a:p>
            <a:pPr marL="285750" indent="-285750">
              <a:buFont typeface="Arial"/>
              <a:buChar char="•"/>
            </a:pPr>
            <a:endParaRPr lang="tr-TR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Coins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and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Inscriptions</a:t>
            </a:r>
            <a:r>
              <a:rPr lang="tr-TR" sz="1200" dirty="0">
                <a:ea typeface="+mn-lt"/>
                <a:cs typeface="+mn-lt"/>
              </a:rPr>
              <a:t>: </a:t>
            </a:r>
            <a:r>
              <a:rPr lang="tr-TR" sz="1200" dirty="0" err="1">
                <a:ea typeface="+mn-lt"/>
                <a:cs typeface="+mn-lt"/>
              </a:rPr>
              <a:t>Coins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from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early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Islamic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period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inscriptions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mention</a:t>
            </a:r>
            <a:r>
              <a:rPr lang="tr-TR" sz="1200" dirty="0">
                <a:ea typeface="+mn-lt"/>
                <a:cs typeface="+mn-lt"/>
              </a:rPr>
              <a:t> Muhammad, </a:t>
            </a:r>
            <a:r>
              <a:rPr lang="tr-TR" sz="1200" dirty="0" err="1">
                <a:ea typeface="+mn-lt"/>
                <a:cs typeface="+mn-lt"/>
              </a:rPr>
              <a:t>providing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tangible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historical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evidence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dirty="0"/>
          </a:p>
          <a:p>
            <a:pPr marL="285750" indent="-285750">
              <a:buFont typeface="Arial"/>
              <a:buChar char="•"/>
            </a:pPr>
            <a:endParaRPr lang="tr-TR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200" b="1" dirty="0" err="1">
                <a:ea typeface="+mn-lt"/>
                <a:cs typeface="+mn-lt"/>
              </a:rPr>
              <a:t>Historical</a:t>
            </a:r>
            <a:r>
              <a:rPr lang="tr-TR" sz="1200" b="1" dirty="0">
                <a:ea typeface="+mn-lt"/>
                <a:cs typeface="+mn-lt"/>
              </a:rPr>
              <a:t> </a:t>
            </a:r>
            <a:r>
              <a:rPr lang="tr-TR" sz="1200" b="1" dirty="0" err="1">
                <a:ea typeface="+mn-lt"/>
                <a:cs typeface="+mn-lt"/>
              </a:rPr>
              <a:t>Accounts</a:t>
            </a:r>
            <a:r>
              <a:rPr lang="tr-TR" sz="1200" dirty="0">
                <a:ea typeface="+mn-lt"/>
                <a:cs typeface="+mn-lt"/>
              </a:rPr>
              <a:t>: Works </a:t>
            </a:r>
            <a:r>
              <a:rPr lang="tr-TR" sz="1200" dirty="0" err="1">
                <a:ea typeface="+mn-lt"/>
                <a:cs typeface="+mn-lt"/>
              </a:rPr>
              <a:t>by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historians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such</a:t>
            </a:r>
            <a:r>
              <a:rPr lang="tr-TR" sz="1200" dirty="0">
                <a:ea typeface="+mn-lt"/>
                <a:cs typeface="+mn-lt"/>
              </a:rPr>
              <a:t> as al-</a:t>
            </a:r>
            <a:r>
              <a:rPr lang="tr-TR" sz="1200" dirty="0" err="1">
                <a:ea typeface="+mn-lt"/>
                <a:cs typeface="+mn-lt"/>
              </a:rPr>
              <a:t>Tabari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al-</a:t>
            </a:r>
            <a:r>
              <a:rPr lang="tr-TR" sz="1200" dirty="0" err="1">
                <a:ea typeface="+mn-lt"/>
                <a:cs typeface="+mn-lt"/>
              </a:rPr>
              <a:t>Baladhuri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provide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detailed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accounts</a:t>
            </a:r>
            <a:r>
              <a:rPr lang="tr-TR" sz="1200" dirty="0">
                <a:ea typeface="+mn-lt"/>
                <a:cs typeface="+mn-lt"/>
              </a:rPr>
              <a:t> of Muhammad (</a:t>
            </a:r>
            <a:r>
              <a:rPr lang="tr-TR" sz="1200" dirty="0" err="1">
                <a:ea typeface="+mn-lt"/>
                <a:cs typeface="+mn-lt"/>
              </a:rPr>
              <a:t>saw</a:t>
            </a:r>
            <a:r>
              <a:rPr lang="tr-TR" sz="1200" dirty="0">
                <a:ea typeface="+mn-lt"/>
                <a:cs typeface="+mn-lt"/>
              </a:rPr>
              <a:t>) life </a:t>
            </a:r>
            <a:r>
              <a:rPr lang="tr-TR" sz="1200" dirty="0" err="1">
                <a:ea typeface="+mn-lt"/>
                <a:cs typeface="+mn-lt"/>
              </a:rPr>
              <a:t>and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the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early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Islamic</a:t>
            </a:r>
            <a:r>
              <a:rPr lang="tr-TR" sz="1200" dirty="0">
                <a:ea typeface="+mn-lt"/>
                <a:cs typeface="+mn-lt"/>
              </a:rPr>
              <a:t> </a:t>
            </a:r>
            <a:r>
              <a:rPr lang="tr-TR" sz="1200" dirty="0" err="1">
                <a:ea typeface="+mn-lt"/>
                <a:cs typeface="+mn-lt"/>
              </a:rPr>
              <a:t>community</a:t>
            </a:r>
            <a:r>
              <a:rPr lang="tr-TR" sz="1200" dirty="0">
                <a:ea typeface="+mn-lt"/>
                <a:cs typeface="+mn-lt"/>
              </a:rPr>
              <a:t>.</a:t>
            </a:r>
            <a:endParaRPr lang="tr-TR" dirty="0"/>
          </a:p>
          <a:p>
            <a:endParaRPr lang="tr-TR" sz="1200" dirty="0"/>
          </a:p>
          <a:p>
            <a:endParaRPr lang="tr-TR" sz="1200" dirty="0"/>
          </a:p>
          <a:p>
            <a:pPr marL="171450" indent="-171450">
              <a:buFont typeface="Arial"/>
              <a:buChar char="•"/>
            </a:pPr>
            <a:endParaRPr lang="tr-TR" sz="1200" dirty="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628650" lvl="1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buFont typeface="Arial"/>
              <a:buChar char="•"/>
            </a:pPr>
            <a:endParaRPr lang="tr-TR" sz="1000"/>
          </a:p>
          <a:p>
            <a:pPr marL="171450" indent="-171450">
              <a:lnSpc>
                <a:spcPct val="250000"/>
              </a:lnSpc>
              <a:buFont typeface="Arial"/>
              <a:buChar char="•"/>
            </a:pPr>
            <a:endParaRPr lang="tr-TR" sz="1200" b="1"/>
          </a:p>
        </p:txBody>
      </p:sp>
      <p:pic>
        <p:nvPicPr>
          <p:cNvPr id="3" name="Resim 2" descr="Coins of Two Realms">
            <a:extLst>
              <a:ext uri="{FF2B5EF4-FFF2-40B4-BE49-F238E27FC236}">
                <a16:creationId xmlns:a16="http://schemas.microsoft.com/office/drawing/2014/main" id="{2737E8A1-52DC-6286-2A2C-B18CE470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940" y="4929329"/>
            <a:ext cx="2743200" cy="1415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sim 4" descr="The Chronicle of Theophanes Confessor | Theophanes the Confessor | Europese  geschiedenis | 9780198225683 | Standaard Boekhandel">
            <a:extLst>
              <a:ext uri="{FF2B5EF4-FFF2-40B4-BE49-F238E27FC236}">
                <a16:creationId xmlns:a16="http://schemas.microsoft.com/office/drawing/2014/main" id="{21537B48-BF57-30E9-F34C-E5E6E013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16" y="4274483"/>
            <a:ext cx="1805353" cy="2724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672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730313" cy="6363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r-TR" sz="2400" err="1">
                <a:ea typeface="+mj-lt"/>
                <a:cs typeface="+mj-lt"/>
              </a:rPr>
              <a:t>Islam</a:t>
            </a:r>
            <a:r>
              <a:rPr lang="tr-TR" sz="2400" dirty="0">
                <a:ea typeface="+mj-lt"/>
                <a:cs typeface="+mj-lt"/>
              </a:rPr>
              <a:t> is </a:t>
            </a:r>
            <a:r>
              <a:rPr lang="tr-TR" sz="2400" err="1">
                <a:ea typeface="+mj-lt"/>
                <a:cs typeface="+mj-lt"/>
              </a:rPr>
              <a:t>absolutely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the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right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way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and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the</a:t>
            </a:r>
            <a:r>
              <a:rPr lang="tr-TR" sz="2400" dirty="0">
                <a:ea typeface="+mj-lt"/>
                <a:cs typeface="+mj-lt"/>
              </a:rPr>
              <a:t> </a:t>
            </a:r>
            <a:r>
              <a:rPr lang="tr-TR" sz="2400" err="1">
                <a:ea typeface="+mj-lt"/>
                <a:cs typeface="+mj-lt"/>
              </a:rPr>
              <a:t>religion</a:t>
            </a:r>
            <a:r>
              <a:rPr lang="tr-TR" sz="2400" dirty="0">
                <a:ea typeface="+mj-lt"/>
                <a:cs typeface="+mj-lt"/>
              </a:rPr>
              <a:t> of </a:t>
            </a:r>
            <a:r>
              <a:rPr lang="tr-TR" sz="2400" err="1">
                <a:ea typeface="+mj-lt"/>
                <a:cs typeface="+mj-lt"/>
              </a:rPr>
              <a:t>truth</a:t>
            </a:r>
            <a:r>
              <a:rPr lang="tr-TR" sz="2400" dirty="0"/>
              <a:t>?</a:t>
            </a:r>
            <a:endParaRPr lang="tr-TR" sz="24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aşlık 5">
            <a:extLst>
              <a:ext uri="{FF2B5EF4-FFF2-40B4-BE49-F238E27FC236}">
                <a16:creationId xmlns:a16="http://schemas.microsoft.com/office/drawing/2014/main" id="{92091E5D-E0BB-4E35-8ED1-A5CBCA1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691" y="3899942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3C0F3-E0CC-52F8-4AB3-779618BF1C51}"/>
              </a:ext>
            </a:extLst>
          </p:cNvPr>
          <p:cNvSpPr txBox="1"/>
          <p:nvPr/>
        </p:nvSpPr>
        <p:spPr>
          <a:xfrm>
            <a:off x="781420" y="1061328"/>
            <a:ext cx="9549354" cy="40133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tr-TR" sz="1400" dirty="0"/>
          </a:p>
          <a:p>
            <a:endParaRPr lang="tr-TR" sz="1400" dirty="0"/>
          </a:p>
          <a:p>
            <a:r>
              <a:rPr lang="tr-TR" sz="1400" dirty="0" err="1"/>
              <a:t>Question</a:t>
            </a:r>
            <a:r>
              <a:rPr lang="tr-TR" sz="1400" dirty="0"/>
              <a:t> </a:t>
            </a:r>
            <a:r>
              <a:rPr lang="tr-TR" sz="1400" dirty="0" err="1"/>
              <a:t>yourself</a:t>
            </a:r>
            <a:r>
              <a:rPr lang="tr-TR" sz="1400" dirty="0"/>
              <a:t> </a:t>
            </a:r>
            <a:r>
              <a:rPr lang="tr-TR" sz="1400" dirty="0" err="1"/>
              <a:t>with</a:t>
            </a:r>
            <a:r>
              <a:rPr lang="tr-TR" sz="1400" dirty="0"/>
              <a:t> </a:t>
            </a:r>
            <a:r>
              <a:rPr lang="tr-TR" sz="1400" dirty="0" err="1"/>
              <a:t>those</a:t>
            </a:r>
            <a:r>
              <a:rPr lang="tr-TR" sz="1400" dirty="0"/>
              <a:t>:</a:t>
            </a:r>
            <a:br>
              <a:rPr lang="tr-TR" sz="1400" dirty="0"/>
            </a:br>
            <a:endParaRPr lang="tr-TR" sz="1400" dirty="0"/>
          </a:p>
          <a:p>
            <a:pPr marL="342900" indent="-342900">
              <a:buAutoNum type="arabicPeriod"/>
            </a:pPr>
            <a:r>
              <a:rPr lang="tr-TR" sz="1400" dirty="0"/>
              <a:t>Do </a:t>
            </a:r>
            <a:r>
              <a:rPr lang="tr-TR" sz="1400" dirty="0" err="1"/>
              <a:t>you</a:t>
            </a:r>
            <a:r>
              <a:rPr lang="tr-TR" sz="1400" dirty="0"/>
              <a:t> </a:t>
            </a:r>
            <a:r>
              <a:rPr lang="tr-TR" sz="1400" dirty="0" err="1"/>
              <a:t>believe</a:t>
            </a:r>
            <a:r>
              <a:rPr lang="tr-TR" sz="1400" dirty="0"/>
              <a:t> </a:t>
            </a:r>
            <a:r>
              <a:rPr lang="tr-TR" sz="1400" dirty="0" err="1"/>
              <a:t>that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univers</a:t>
            </a:r>
            <a:r>
              <a:rPr lang="tr-TR" sz="1400" dirty="0"/>
              <a:t>, </a:t>
            </a:r>
            <a:r>
              <a:rPr lang="tr-TR" sz="1400" dirty="0" err="1"/>
              <a:t>atoms</a:t>
            </a:r>
            <a:r>
              <a:rPr lang="tr-TR" sz="1400" dirty="0"/>
              <a:t> &amp; </a:t>
            </a:r>
            <a:r>
              <a:rPr lang="tr-TR" sz="1400" dirty="0" err="1"/>
              <a:t>earth</a:t>
            </a:r>
            <a:r>
              <a:rPr lang="tr-TR" sz="1400" dirty="0"/>
              <a:t> is </a:t>
            </a:r>
            <a:r>
              <a:rPr lang="tr-TR" sz="1400" dirty="0" err="1"/>
              <a:t>created</a:t>
            </a:r>
            <a:r>
              <a:rPr lang="tr-TR" sz="1400" dirty="0"/>
              <a:t>/</a:t>
            </a:r>
            <a:r>
              <a:rPr lang="tr-TR" sz="1400" dirty="0" err="1"/>
              <a:t>programmed</a:t>
            </a:r>
            <a:r>
              <a:rPr lang="tr-TR" sz="1400" dirty="0"/>
              <a:t> </a:t>
            </a:r>
            <a:r>
              <a:rPr lang="tr-TR" sz="1400" dirty="0" err="1"/>
              <a:t>by</a:t>
            </a:r>
            <a:r>
              <a:rPr lang="tr-TR" sz="1400" dirty="0"/>
              <a:t> a </a:t>
            </a:r>
            <a:r>
              <a:rPr lang="tr-TR" sz="1400" dirty="0" err="1"/>
              <a:t>Creator</a:t>
            </a:r>
            <a:r>
              <a:rPr lang="tr-TR" sz="1400" dirty="0"/>
              <a:t>? (if not -&gt; </a:t>
            </a:r>
            <a:r>
              <a:rPr lang="en-US" sz="1400" dirty="0">
                <a:hlinkClick r:id="rId2" action="ppaction://hlinksldjump"/>
              </a:rPr>
              <a:t>Facts</a:t>
            </a:r>
            <a:r>
              <a:rPr lang="tr-TR" sz="1400" dirty="0"/>
              <a:t>)</a:t>
            </a:r>
            <a:endParaRPr lang="tr-TR" dirty="0"/>
          </a:p>
          <a:p>
            <a:pPr marL="342900" indent="-342900">
              <a:buAutoNum type="arabicPeriod"/>
            </a:pPr>
            <a:r>
              <a:rPr lang="tr-TR" sz="1400" dirty="0"/>
              <a:t>Do you believe that Creator communicates with us with Qur'an? (if not -&gt;</a:t>
            </a:r>
            <a:r>
              <a:rPr lang="en-US" sz="1400" dirty="0"/>
              <a:t> </a:t>
            </a:r>
            <a:r>
              <a:rPr lang="en-US" sz="1400" dirty="0">
                <a:hlinkClick r:id="rId3" action="ppaction://hlinksldjump"/>
              </a:rPr>
              <a:t>Science in Qur’an</a:t>
            </a:r>
            <a:r>
              <a:rPr lang="tr-TR" sz="1400" dirty="0"/>
              <a:t>)</a:t>
            </a:r>
          </a:p>
          <a:p>
            <a:pPr marL="342900" indent="-342900">
              <a:buAutoNum type="arabicPeriod"/>
            </a:pPr>
            <a:r>
              <a:rPr lang="tr-TR" sz="1400" dirty="0"/>
              <a:t>Do </a:t>
            </a:r>
            <a:r>
              <a:rPr lang="tr-TR" sz="1400" dirty="0" err="1"/>
              <a:t>you</a:t>
            </a:r>
            <a:r>
              <a:rPr lang="tr-TR" sz="1400" dirty="0"/>
              <a:t> </a:t>
            </a:r>
            <a:r>
              <a:rPr lang="tr-TR" sz="1400" dirty="0" err="1"/>
              <a:t>believe</a:t>
            </a:r>
            <a:r>
              <a:rPr lang="tr-TR" sz="1400" dirty="0"/>
              <a:t> </a:t>
            </a:r>
            <a:r>
              <a:rPr lang="tr-TR" sz="1400" dirty="0" err="1"/>
              <a:t>that</a:t>
            </a:r>
            <a:r>
              <a:rPr lang="tr-TR" sz="1400" dirty="0"/>
              <a:t> </a:t>
            </a:r>
            <a:r>
              <a:rPr lang="tr-TR" sz="1400" dirty="0" err="1"/>
              <a:t>Prophet</a:t>
            </a:r>
            <a:r>
              <a:rPr lang="tr-TR" sz="1400" dirty="0"/>
              <a:t> Muhammed (</a:t>
            </a:r>
            <a:r>
              <a:rPr lang="tr-TR" sz="1400" dirty="0" err="1"/>
              <a:t>saw</a:t>
            </a:r>
            <a:r>
              <a:rPr lang="tr-TR" sz="1400" dirty="0"/>
              <a:t>) </a:t>
            </a:r>
            <a:r>
              <a:rPr lang="tr-TR" sz="1400" dirty="0" err="1"/>
              <a:t>existed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is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last</a:t>
            </a:r>
            <a:r>
              <a:rPr lang="tr-TR" sz="1400" dirty="0"/>
              <a:t> </a:t>
            </a:r>
            <a:r>
              <a:rPr lang="tr-TR" sz="1400" dirty="0" err="1"/>
              <a:t>prophet</a:t>
            </a:r>
            <a:r>
              <a:rPr lang="tr-TR" sz="1400" dirty="0"/>
              <a:t>? (if not -&gt;</a:t>
            </a:r>
            <a:r>
              <a:rPr lang="en-US" sz="1400" dirty="0"/>
              <a:t> </a:t>
            </a:r>
            <a:r>
              <a:rPr lang="en-US" sz="1400" dirty="0">
                <a:hlinkClick r:id="rId4" action="ppaction://hlinksldjump"/>
              </a:rPr>
              <a:t>Existed</a:t>
            </a:r>
            <a:r>
              <a:rPr lang="en-US" sz="1400" dirty="0"/>
              <a:t> &amp; </a:t>
            </a:r>
            <a:r>
              <a:rPr lang="en-US" sz="1400" dirty="0">
                <a:hlinkClick r:id="rId5" action="ppaction://hlinksldjump"/>
              </a:rPr>
              <a:t>Last Prophet</a:t>
            </a:r>
            <a:r>
              <a:rPr lang="tr-TR" sz="1400" dirty="0"/>
              <a:t>)</a:t>
            </a:r>
          </a:p>
          <a:p>
            <a:pPr marL="228600" indent="-228600">
              <a:buAutoNum type="arabicPeriod"/>
            </a:pPr>
            <a:endParaRPr lang="tr-TR" sz="1200" dirty="0"/>
          </a:p>
          <a:p>
            <a:pPr marL="171450" indent="-171450">
              <a:buAutoNum type="arabicPeriod"/>
            </a:pPr>
            <a:endParaRPr lang="tr-TR" sz="1200" dirty="0"/>
          </a:p>
          <a:p>
            <a:endParaRPr lang="tr-TR" sz="1200" dirty="0"/>
          </a:p>
          <a:p>
            <a:r>
              <a:rPr lang="tr-TR" sz="1200" dirty="0"/>
              <a:t>If you believe all those above:</a:t>
            </a:r>
            <a:endParaRPr lang="tr-TR" dirty="0"/>
          </a:p>
          <a:p>
            <a:endParaRPr lang="tr-TR" sz="1200" dirty="0"/>
          </a:p>
          <a:p>
            <a:pPr>
              <a:buFont typeface="Arial"/>
            </a:pPr>
            <a:r>
              <a:rPr lang="tr-TR" sz="1200" dirty="0"/>
              <a:t>Take your Shahada brother and welcome in Islam</a:t>
            </a:r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628650" lvl="1" indent="-171450">
              <a:buFont typeface="Arial"/>
              <a:buChar char="•"/>
            </a:pPr>
            <a:endParaRPr lang="tr-TR" sz="1000" dirty="0"/>
          </a:p>
          <a:p>
            <a:pPr marL="171450" indent="-171450">
              <a:buAutoNum type="arabicPeriod"/>
            </a:pPr>
            <a:endParaRPr lang="tr-TR" sz="1000" dirty="0"/>
          </a:p>
          <a:p>
            <a:pPr marL="171450" indent="-171450">
              <a:buAutoNum type="arabicPeriod"/>
            </a:pPr>
            <a:endParaRPr lang="tr-TR" sz="1000" dirty="0"/>
          </a:p>
          <a:p>
            <a:pPr marL="171450" indent="-171450">
              <a:lnSpc>
                <a:spcPct val="250000"/>
              </a:lnSpc>
              <a:buAutoNum type="arabicPeriod"/>
            </a:pPr>
            <a:endParaRPr lang="tr-TR" sz="1200" b="1" dirty="0"/>
          </a:p>
        </p:txBody>
      </p:sp>
      <p:pic>
        <p:nvPicPr>
          <p:cNvPr id="9" name="Resim 8" descr="metin, grafik, yazı tipi, poster içeren bir resim&#10;&#10;Açıklama otomatik olarak oluşturuldu">
            <a:extLst>
              <a:ext uri="{FF2B5EF4-FFF2-40B4-BE49-F238E27FC236}">
                <a16:creationId xmlns:a16="http://schemas.microsoft.com/office/drawing/2014/main" id="{B19F0AA7-B3FE-0C3D-263E-F82DB4368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825" y="3340151"/>
            <a:ext cx="3072013" cy="30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1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FAQ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145670"/>
            <a:ext cx="9156915" cy="52384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AutoNum type="arabicPeriod"/>
            </a:pPr>
            <a:r>
              <a:rPr lang="tr-TR" sz="1200" dirty="0">
                <a:hlinkClick r:id="rId2" action="ppaction://hlinksldjump"/>
              </a:rPr>
              <a:t>Do we need Religion? (Morality)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3" action="ppaction://hlinksldjump"/>
              </a:rPr>
              <a:t>Do we need Religion? (</a:t>
            </a:r>
            <a:r>
              <a:rPr lang="tr-TR" sz="1200" dirty="0">
                <a:ea typeface="+mn-lt"/>
                <a:cs typeface="+mn-lt"/>
                <a:hlinkClick r:id="rId3" action="ppaction://hlinksldjump"/>
              </a:rPr>
              <a:t>Curiosity</a:t>
            </a:r>
            <a:r>
              <a:rPr lang="tr-TR" sz="1200" dirty="0">
                <a:hlinkClick r:id="rId3" action="ppaction://hlinksldjump"/>
              </a:rPr>
              <a:t>)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4" action="ppaction://hlinksldjump"/>
              </a:rPr>
              <a:t>Do we need Religion? (</a:t>
            </a:r>
            <a:r>
              <a:rPr lang="tr-TR" sz="1200" dirty="0">
                <a:ea typeface="+mn-lt"/>
                <a:cs typeface="+mn-lt"/>
                <a:hlinkClick r:id="rId4" action="ppaction://hlinksldjump"/>
              </a:rPr>
              <a:t>Spiritual</a:t>
            </a:r>
            <a:r>
              <a:rPr lang="tr-TR" sz="1200" dirty="0">
                <a:hlinkClick r:id="rId4" action="ppaction://hlinksldjump"/>
              </a:rPr>
              <a:t>)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5" action="ppaction://hlinksldjump"/>
              </a:rPr>
              <a:t>Why did Allah (cc) created us? 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6" action="ppaction://hlinksldjump"/>
              </a:rPr>
              <a:t>Why is there evil in the earth?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7" action="ppaction://hlinksldjump"/>
              </a:rPr>
              <a:t>Is it allowed to kill civils as Muslim?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ea typeface="+mn-lt"/>
                <a:cs typeface="+mn-lt"/>
                <a:hlinkClick r:id="rId8" action="ppaction://hlinksldjump"/>
              </a:rPr>
              <a:t>Why do Muslim women wear hijab?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ea typeface="+mn-lt"/>
                <a:cs typeface="+mn-lt"/>
                <a:hlinkClick r:id="rId9" action="ppaction://hlinksldjump"/>
              </a:rPr>
              <a:t>Why can't Muslims eat pork or drink alcohol?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ea typeface="+mn-lt"/>
                <a:cs typeface="+mn-lt"/>
                <a:hlinkClick r:id="rId10" action="ppaction://hlinksldjump"/>
              </a:rPr>
              <a:t>Why is there violence associated with Islam?</a:t>
            </a:r>
            <a:endParaRPr lang="tr-TR" sz="1200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tr-TR" sz="1200" dirty="0">
                <a:hlinkClick r:id="rId11" action="ppaction://hlinksldjump"/>
              </a:rPr>
              <a:t>Role &amp; rights of woman in Islam?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2" action="ppaction://hlinksldjump"/>
              </a:rPr>
              <a:t>Men and Women comparison?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3" action="ppaction://hlinksldjump"/>
              </a:rPr>
              <a:t>Multiple wives?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4" action="ppaction://hlinksldjump"/>
              </a:rPr>
              <a:t>Why praying 5 times daily?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5" action="ppaction://hlinksldjump"/>
              </a:rPr>
              <a:t>Is there afterlife?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6" action="ppaction://hlinksldjump"/>
              </a:rPr>
              <a:t>Can you tell me how we should see time? </a:t>
            </a:r>
            <a:r>
              <a:rPr lang="tr-TR" sz="1200" dirty="0">
                <a:ea typeface="+mn-lt"/>
                <a:cs typeface="+mn-lt"/>
                <a:hlinkClick r:id="rId16" action="ppaction://hlinksldjump"/>
              </a:rPr>
              <a:t>(Timeline)</a:t>
            </a:r>
            <a:endParaRPr lang="tr-TR" sz="1200" dirty="0"/>
          </a:p>
          <a:p>
            <a:pPr marL="342900" indent="-342900" algn="l">
              <a:buAutoNum type="arabicPeriod"/>
            </a:pPr>
            <a:r>
              <a:rPr lang="tr-TR" sz="1200" dirty="0">
                <a:hlinkClick r:id="rId17" action="ppaction://hlinksldjump"/>
              </a:rPr>
              <a:t>Marriage age of Aicha (ra)?</a:t>
            </a: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342900" indent="-342900" algn="l">
              <a:buAutoNum type="arabicPeriod"/>
            </a:pPr>
            <a:endParaRPr lang="tr-TR" sz="1200" dirty="0"/>
          </a:p>
          <a:p>
            <a:pPr marL="457200" indent="-457200" algn="l">
              <a:buAutoNum type="arabicPeriod"/>
            </a:pPr>
            <a:endParaRPr lang="tr-TR" sz="1200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674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Do </a:t>
            </a:r>
            <a:r>
              <a:rPr lang="tr-TR" sz="4000" err="1"/>
              <a:t>we</a:t>
            </a:r>
            <a:r>
              <a:rPr lang="tr-TR" sz="4000"/>
              <a:t> </a:t>
            </a:r>
            <a:r>
              <a:rPr lang="tr-TR" sz="4000" err="1"/>
              <a:t>need</a:t>
            </a:r>
            <a:r>
              <a:rPr lang="tr-TR" sz="4000"/>
              <a:t> </a:t>
            </a:r>
            <a:r>
              <a:rPr lang="tr-TR" sz="4000" err="1"/>
              <a:t>Religion</a:t>
            </a:r>
            <a:r>
              <a:rPr lang="tr-TR" sz="4000"/>
              <a:t>?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209662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1400" dirty="0" err="1">
                <a:ea typeface="+mn-lt"/>
                <a:cs typeface="+mn-lt"/>
              </a:rPr>
              <a:t>Principle</a:t>
            </a:r>
            <a:r>
              <a:rPr lang="tr-TR" sz="1400" dirty="0">
                <a:ea typeface="+mn-lt"/>
                <a:cs typeface="+mn-lt"/>
              </a:rPr>
              <a:t> of </a:t>
            </a:r>
            <a:r>
              <a:rPr lang="tr-TR" sz="1400" dirty="0" err="1">
                <a:ea typeface="+mn-lt"/>
                <a:cs typeface="+mn-lt"/>
              </a:rPr>
              <a:t>religion</a:t>
            </a:r>
            <a:r>
              <a:rPr lang="tr-TR" sz="1400" dirty="0">
                <a:ea typeface="+mn-lt"/>
                <a:cs typeface="+mn-lt"/>
              </a:rPr>
              <a:t> is </a:t>
            </a:r>
            <a:r>
              <a:rPr lang="tr-TR" sz="1400" dirty="0" err="1">
                <a:ea typeface="+mn-lt"/>
                <a:cs typeface="+mn-lt"/>
              </a:rPr>
              <a:t>to</a:t>
            </a:r>
            <a:r>
              <a:rPr lang="tr-TR" sz="1400" dirty="0">
                <a:ea typeface="+mn-lt"/>
                <a:cs typeface="+mn-lt"/>
              </a:rPr>
              <a:t>  </a:t>
            </a:r>
            <a:r>
              <a:rPr lang="tr-TR" sz="1400" dirty="0" err="1">
                <a:ea typeface="+mn-lt"/>
                <a:cs typeface="+mn-lt"/>
              </a:rPr>
              <a:t>give</a:t>
            </a:r>
            <a:r>
              <a:rPr lang="tr-TR" sz="1400" dirty="0">
                <a:ea typeface="+mn-lt"/>
                <a:cs typeface="+mn-lt"/>
              </a:rPr>
              <a:t> us a sense of </a:t>
            </a:r>
            <a:r>
              <a:rPr lang="tr-TR" sz="1400" b="1" i="1" u="sng" dirty="0" err="1">
                <a:ea typeface="+mn-lt"/>
                <a:cs typeface="+mn-lt"/>
              </a:rPr>
              <a:t>right</a:t>
            </a:r>
            <a:r>
              <a:rPr lang="tr-TR" sz="1400" b="1" i="1" u="sng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and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b="1" i="1" u="sng" dirty="0" err="1">
                <a:ea typeface="+mn-lt"/>
                <a:cs typeface="+mn-lt"/>
              </a:rPr>
              <a:t>wrong</a:t>
            </a:r>
            <a:r>
              <a:rPr lang="tr-TR" sz="1400" dirty="0">
                <a:ea typeface="+mn-lt"/>
                <a:cs typeface="+mn-lt"/>
              </a:rPr>
              <a:t>, </a:t>
            </a:r>
            <a:r>
              <a:rPr lang="tr-TR" sz="1400" dirty="0" err="1">
                <a:ea typeface="+mn-lt"/>
                <a:cs typeface="+mn-lt"/>
              </a:rPr>
              <a:t>and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help</a:t>
            </a:r>
            <a:r>
              <a:rPr lang="tr-TR" sz="1400" dirty="0">
                <a:ea typeface="+mn-lt"/>
                <a:cs typeface="+mn-lt"/>
              </a:rPr>
              <a:t> us </a:t>
            </a:r>
            <a:r>
              <a:rPr lang="tr-TR" sz="1400" dirty="0" err="1">
                <a:ea typeface="+mn-lt"/>
                <a:cs typeface="+mn-lt"/>
              </a:rPr>
              <a:t>to</a:t>
            </a:r>
            <a:r>
              <a:rPr lang="tr-TR" sz="1400" dirty="0">
                <a:ea typeface="+mn-lt"/>
                <a:cs typeface="+mn-lt"/>
              </a:rPr>
              <a:t> be </a:t>
            </a:r>
            <a:r>
              <a:rPr lang="tr-TR" sz="1400" b="1" i="1" dirty="0">
                <a:ea typeface="+mn-lt"/>
                <a:cs typeface="+mn-lt"/>
              </a:rPr>
              <a:t>'</a:t>
            </a:r>
            <a:r>
              <a:rPr lang="tr-TR" sz="1400" b="1" i="1" u="sng" dirty="0" err="1">
                <a:ea typeface="+mn-lt"/>
                <a:cs typeface="+mn-lt"/>
              </a:rPr>
              <a:t>good</a:t>
            </a:r>
            <a:r>
              <a:rPr lang="tr-TR" sz="1400" b="1" i="1" dirty="0">
                <a:ea typeface="+mn-lt"/>
                <a:cs typeface="+mn-lt"/>
              </a:rPr>
              <a:t>'</a:t>
            </a:r>
            <a:r>
              <a:rPr lang="tr-TR" sz="1400" dirty="0">
                <a:ea typeface="+mn-lt"/>
                <a:cs typeface="+mn-lt"/>
              </a:rPr>
              <a:t>.</a:t>
            </a:r>
            <a:endParaRPr lang="tr-TR" dirty="0"/>
          </a:p>
          <a:p>
            <a:pPr marL="457200" indent="-457200" algn="l">
              <a:buAutoNum type="arabicPeriod"/>
            </a:pPr>
            <a:endParaRPr lang="tr-TR" sz="14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Why “Making a Murderer” Matters to Your Connecticut Criminal Arrest –  Lessons Learned - The Law Offices of Mark Sherman,LLC">
            <a:extLst>
              <a:ext uri="{FF2B5EF4-FFF2-40B4-BE49-F238E27FC236}">
                <a16:creationId xmlns:a16="http://schemas.microsoft.com/office/drawing/2014/main" id="{2F89E5F5-5826-0F4B-1DD8-699BA679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19" y="1637807"/>
            <a:ext cx="1638410" cy="1156248"/>
          </a:xfrm>
          <a:prstGeom prst="rect">
            <a:avLst/>
          </a:prstGeom>
        </p:spPr>
      </p:pic>
      <p:pic>
        <p:nvPicPr>
          <p:cNvPr id="9" name="Resim 8" descr="Dealer Crime Royalty-Free Images, Stock Photos &amp; Pictures | Shutterstock">
            <a:extLst>
              <a:ext uri="{FF2B5EF4-FFF2-40B4-BE49-F238E27FC236}">
                <a16:creationId xmlns:a16="http://schemas.microsoft.com/office/drawing/2014/main" id="{1590B1B9-500D-938C-6531-7E0DFE56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158" y="1638737"/>
            <a:ext cx="1753477" cy="1154388"/>
          </a:xfrm>
          <a:prstGeom prst="rect">
            <a:avLst/>
          </a:prstGeom>
        </p:spPr>
      </p:pic>
      <p:pic>
        <p:nvPicPr>
          <p:cNvPr id="10" name="Resim 9" descr="Incest &amp; Sexual Abuse 3 Hours - Last Door CEU Courses | Product">
            <a:extLst>
              <a:ext uri="{FF2B5EF4-FFF2-40B4-BE49-F238E27FC236}">
                <a16:creationId xmlns:a16="http://schemas.microsoft.com/office/drawing/2014/main" id="{B743AB9F-7814-481E-432A-1DF6E0F2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214" y="1631508"/>
            <a:ext cx="1886607" cy="1156139"/>
          </a:xfrm>
          <a:prstGeom prst="rect">
            <a:avLst/>
          </a:prstGeom>
        </p:spPr>
      </p:pic>
      <p:pic>
        <p:nvPicPr>
          <p:cNvPr id="11" name="Resim 10" descr="How to Help an Alcoholic | Massachusetts Alcohol Rehab | MA Detox">
            <a:extLst>
              <a:ext uri="{FF2B5EF4-FFF2-40B4-BE49-F238E27FC236}">
                <a16:creationId xmlns:a16="http://schemas.microsoft.com/office/drawing/2014/main" id="{933AE25D-E272-DB37-EB51-A44DDB68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228" y="1629533"/>
            <a:ext cx="1814785" cy="116403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6F99F2-0577-1D54-9B15-25C4F87CC488}"/>
              </a:ext>
            </a:extLst>
          </p:cNvPr>
          <p:cNvSpPr txBox="1"/>
          <p:nvPr/>
        </p:nvSpPr>
        <p:spPr>
          <a:xfrm>
            <a:off x="1506483" y="2793999"/>
            <a:ext cx="11911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/>
              <a:t>Murderer</a:t>
            </a:r>
            <a:endParaRPr lang="tr-TR" sz="140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6CDED9DA-D52F-FFD1-07A4-1B90AE29C6C5}"/>
              </a:ext>
            </a:extLst>
          </p:cNvPr>
          <p:cNvSpPr txBox="1"/>
          <p:nvPr/>
        </p:nvSpPr>
        <p:spPr>
          <a:xfrm>
            <a:off x="3240689" y="2793998"/>
            <a:ext cx="11911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/>
              <a:t>Drug</a:t>
            </a:r>
            <a:r>
              <a:rPr lang="tr-TR" sz="1400"/>
              <a:t> dealer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109A15D-D357-BCF1-8693-F2090BAFBF25}"/>
              </a:ext>
            </a:extLst>
          </p:cNvPr>
          <p:cNvSpPr txBox="1"/>
          <p:nvPr/>
        </p:nvSpPr>
        <p:spPr>
          <a:xfrm>
            <a:off x="5132550" y="2793997"/>
            <a:ext cx="11911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/>
              <a:t>Child </a:t>
            </a:r>
            <a:r>
              <a:rPr lang="tr-TR" sz="1400" err="1"/>
              <a:t>rapist</a:t>
            </a:r>
            <a:endParaRPr lang="tr-TR" err="1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9DF3A65E-C3C9-5A5D-2A0E-C58FADB9870A}"/>
              </a:ext>
            </a:extLst>
          </p:cNvPr>
          <p:cNvSpPr txBox="1"/>
          <p:nvPr/>
        </p:nvSpPr>
        <p:spPr>
          <a:xfrm>
            <a:off x="7147032" y="2793996"/>
            <a:ext cx="11911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>
                <a:ea typeface="+mn-lt"/>
                <a:cs typeface="+mn-lt"/>
              </a:rPr>
              <a:t>Alcoholic</a:t>
            </a:r>
            <a:endParaRPr lang="tr-TR" err="1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5F9DF47-6AB2-601E-7607-B2A79693CD84}"/>
              </a:ext>
            </a:extLst>
          </p:cNvPr>
          <p:cNvSpPr txBox="1"/>
          <p:nvPr/>
        </p:nvSpPr>
        <p:spPr>
          <a:xfrm>
            <a:off x="1121103" y="3275723"/>
            <a:ext cx="80246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each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above</a:t>
            </a:r>
            <a:r>
              <a:rPr lang="tr-TR" sz="1200">
                <a:ea typeface="+mn-lt"/>
                <a:cs typeface="+mn-lt"/>
              </a:rPr>
              <a:t> they </a:t>
            </a:r>
            <a:r>
              <a:rPr lang="tr-TR" sz="1200" err="1">
                <a:ea typeface="+mn-lt"/>
                <a:cs typeface="+mn-lt"/>
              </a:rPr>
              <a:t>may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find</a:t>
            </a:r>
            <a:r>
              <a:rPr lang="tr-TR" sz="1200">
                <a:ea typeface="+mn-lt"/>
                <a:cs typeface="+mn-lt"/>
              </a:rPr>
              <a:t> okey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perform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actions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defines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correct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wrong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action</a:t>
            </a:r>
            <a:r>
              <a:rPr lang="tr-TR" sz="1200">
                <a:ea typeface="+mn-lt"/>
                <a:cs typeface="+mn-lt"/>
              </a:rPr>
              <a:t>? </a:t>
            </a:r>
            <a:br>
              <a:rPr lang="tr-TR" sz="1200">
                <a:ea typeface="+mn-lt"/>
                <a:cs typeface="+mn-lt"/>
              </a:rPr>
            </a:b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defines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what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morally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etically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correct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actions</a:t>
            </a:r>
            <a:r>
              <a:rPr lang="tr-TR" sz="1200">
                <a:ea typeface="+mn-lt"/>
                <a:cs typeface="+mn-lt"/>
              </a:rPr>
              <a:t>? </a:t>
            </a:r>
          </a:p>
          <a:p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defines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ethics</a:t>
            </a:r>
            <a:r>
              <a:rPr lang="tr-TR" sz="1200">
                <a:ea typeface="+mn-lt"/>
                <a:cs typeface="+mn-lt"/>
              </a:rPr>
              <a:t>?</a:t>
            </a:r>
            <a:endParaRPr lang="tr-TR"/>
          </a:p>
        </p:txBody>
      </p:sp>
      <p:pic>
        <p:nvPicPr>
          <p:cNvPr id="17" name="Resim 16" descr="Difference Between Ethics and Morality">
            <a:extLst>
              <a:ext uri="{FF2B5EF4-FFF2-40B4-BE49-F238E27FC236}">
                <a16:creationId xmlns:a16="http://schemas.microsoft.com/office/drawing/2014/main" id="{A3AB1F1E-2BBA-B2D7-55D9-3C8F94530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79" y="4801477"/>
            <a:ext cx="4083269" cy="2054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C1FC500B-0AA2-1E76-11A2-7CED4BB599BA}"/>
              </a:ext>
            </a:extLst>
          </p:cNvPr>
          <p:cNvSpPr txBox="1"/>
          <p:nvPr/>
        </p:nvSpPr>
        <p:spPr>
          <a:xfrm>
            <a:off x="1121103" y="4256689"/>
            <a:ext cx="61152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rgbClr val="FFFFFF"/>
                </a:solidFill>
                <a:ea typeface="+mn-lt"/>
                <a:cs typeface="+mn-lt"/>
              </a:rPr>
              <a:t>Objective</a:t>
            </a:r>
            <a:r>
              <a:rPr lang="tr-TR" sz="1200">
                <a:solidFill>
                  <a:srgbClr val="FFFFFF"/>
                </a:solidFill>
                <a:ea typeface="+mn-lt"/>
                <a:cs typeface="+mn-lt"/>
              </a:rPr>
              <a:t>: is </a:t>
            </a:r>
            <a:r>
              <a:rPr lang="tr-TR" sz="1200" err="1">
                <a:solidFill>
                  <a:srgbClr val="FFFFFF"/>
                </a:solidFill>
                <a:ea typeface="+mn-lt"/>
                <a:cs typeface="+mn-lt"/>
              </a:rPr>
              <a:t>based</a:t>
            </a:r>
            <a:r>
              <a:rPr lang="tr-TR" sz="1200">
                <a:solidFill>
                  <a:srgbClr val="FFFFFF"/>
                </a:solidFill>
                <a:ea typeface="+mn-lt"/>
                <a:cs typeface="+mn-lt"/>
              </a:rPr>
              <a:t> on </a:t>
            </a:r>
            <a:r>
              <a:rPr lang="tr-TR" sz="1200" err="1">
                <a:solidFill>
                  <a:srgbClr val="FFFFFF"/>
                </a:solidFill>
                <a:ea typeface="+mn-lt"/>
                <a:cs typeface="+mn-lt"/>
              </a:rPr>
              <a:t>facts</a:t>
            </a:r>
            <a:r>
              <a:rPr lang="tr-TR" sz="12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tr-TR" sz="1200" err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tr-TR" sz="1200" err="1">
                <a:solidFill>
                  <a:srgbClr val="FFFFFF"/>
                </a:solidFill>
                <a:ea typeface="+mn-lt"/>
                <a:cs typeface="+mn-lt"/>
              </a:rPr>
              <a:t>Subjective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or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subjective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perspective</a:t>
            </a:r>
            <a:r>
              <a:rPr lang="tr-TR" sz="1200">
                <a:solidFill>
                  <a:srgbClr val="FFFFFF"/>
                </a:solidFill>
                <a:ea typeface="+mn-lt"/>
                <a:cs typeface="+mn-lt"/>
              </a:rPr>
              <a:t>: is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based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u="sng" err="1">
                <a:ea typeface="+mn-lt"/>
                <a:cs typeface="+mn-lt"/>
              </a:rPr>
              <a:t>opinion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u="sng" err="1">
                <a:ea typeface="+mn-lt"/>
                <a:cs typeface="+mn-lt"/>
              </a:rPr>
              <a:t>emotion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u="sng" err="1">
                <a:ea typeface="+mn-lt"/>
                <a:cs typeface="+mn-lt"/>
              </a:rPr>
              <a:t>feelings</a:t>
            </a:r>
            <a:endParaRPr lang="tr-TR" sz="1200" u="sng"/>
          </a:p>
        </p:txBody>
      </p:sp>
    </p:spTree>
    <p:extLst>
      <p:ext uri="{BB962C8B-B14F-4D97-AF65-F5344CB8AC3E}">
        <p14:creationId xmlns:p14="http://schemas.microsoft.com/office/powerpoint/2010/main" val="2585415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Do </a:t>
            </a:r>
            <a:r>
              <a:rPr lang="tr-TR" sz="4000" err="1"/>
              <a:t>we</a:t>
            </a:r>
            <a:r>
              <a:rPr lang="tr-TR" sz="4000"/>
              <a:t> </a:t>
            </a:r>
            <a:r>
              <a:rPr lang="tr-TR" sz="4000" err="1"/>
              <a:t>need</a:t>
            </a:r>
            <a:r>
              <a:rPr lang="tr-TR" sz="4000"/>
              <a:t> </a:t>
            </a:r>
            <a:r>
              <a:rPr lang="tr-TR" sz="4000" err="1"/>
              <a:t>Religion</a:t>
            </a:r>
            <a:r>
              <a:rPr lang="tr-TR" sz="4000"/>
              <a:t>?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209662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1400" err="1">
                <a:ea typeface="+mn-lt"/>
                <a:cs typeface="+mn-lt"/>
              </a:rPr>
              <a:t>Curiosity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600">
                <a:ea typeface="+mn-lt"/>
                <a:cs typeface="+mn-lt"/>
              </a:rPr>
              <a:t>"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a </a:t>
            </a:r>
            <a:r>
              <a:rPr lang="tr-TR" sz="1200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strong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desire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i="1" u="sng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to</a:t>
            </a:r>
            <a:r>
              <a:rPr lang="tr-TR" sz="1200" i="1" u="sng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i="1" u="sng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know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or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i="1" u="sng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learn</a:t>
            </a:r>
            <a:r>
              <a:rPr lang="tr-TR" sz="1200" i="1" u="sng">
                <a:solidFill>
                  <a:srgbClr val="E8E8E8"/>
                </a:solidFill>
                <a:latin typeface="Arial"/>
                <a:ea typeface="+mn-lt"/>
                <a:cs typeface="Arial"/>
              </a:rPr>
              <a:t> </a:t>
            </a:r>
            <a:r>
              <a:rPr lang="tr-TR" sz="1200" i="1" u="sng" err="1">
                <a:solidFill>
                  <a:srgbClr val="E8E8E8"/>
                </a:solidFill>
                <a:latin typeface="Arial"/>
                <a:ea typeface="+mn-lt"/>
                <a:cs typeface="Arial"/>
              </a:rPr>
              <a:t>something</a:t>
            </a:r>
            <a:r>
              <a:rPr lang="tr-TR" sz="1200">
                <a:solidFill>
                  <a:srgbClr val="E8E8E8"/>
                </a:solidFill>
                <a:latin typeface="Arial"/>
                <a:ea typeface="+mn-lt"/>
                <a:cs typeface="Arial"/>
              </a:rPr>
              <a:t>."</a:t>
            </a:r>
            <a:endParaRPr lang="tr-TR"/>
          </a:p>
          <a:p>
            <a:pPr algn="l"/>
            <a:endParaRPr lang="tr-TR" sz="1100">
              <a:solidFill>
                <a:srgbClr val="E8E8E8"/>
              </a:solidFill>
              <a:latin typeface="Arial"/>
              <a:cs typeface="Arial"/>
            </a:endParaRPr>
          </a:p>
          <a:p>
            <a:pPr algn="l"/>
            <a:endParaRPr lang="tr-TR" sz="1100"/>
          </a:p>
          <a:p>
            <a:pPr algn="l"/>
            <a:endParaRPr lang="tr-TR" sz="1100"/>
          </a:p>
          <a:p>
            <a:pPr algn="l"/>
            <a:endParaRPr lang="tr-TR" sz="1100"/>
          </a:p>
          <a:p>
            <a:pPr algn="l"/>
            <a:endParaRPr lang="tr-TR" sz="1100"/>
          </a:p>
          <a:p>
            <a:pPr algn="l"/>
            <a:endParaRPr lang="tr-TR" sz="1100">
              <a:solidFill>
                <a:srgbClr val="FFFFFF"/>
              </a:solidFill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kişi, şahıs, meyve, doğal gıdalar, giyim içeren bir resim&#10;&#10;Açıklama otomatik olarak oluşturuldu">
            <a:extLst>
              <a:ext uri="{FF2B5EF4-FFF2-40B4-BE49-F238E27FC236}">
                <a16:creationId xmlns:a16="http://schemas.microsoft.com/office/drawing/2014/main" id="{71E05C6B-BC9C-C4FD-1C03-B08F7EA3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8" t="2243" r="6227" b="2885"/>
          <a:stretch/>
        </p:blipFill>
        <p:spPr>
          <a:xfrm>
            <a:off x="6778445" y="1497659"/>
            <a:ext cx="2115121" cy="2498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8D34EB-5051-115C-D677-9FBD2A5D756D}"/>
              </a:ext>
            </a:extLst>
          </p:cNvPr>
          <p:cNvSpPr txBox="1"/>
          <p:nvPr/>
        </p:nvSpPr>
        <p:spPr>
          <a:xfrm>
            <a:off x="819780" y="4330027"/>
            <a:ext cx="476761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100" dirty="0"/>
              <a:t>The oxygene, rain, arms, legs, the sun, fruits, eyes, moon, </a:t>
            </a:r>
            <a:br>
              <a:rPr lang="tr-TR" sz="1100" dirty="0"/>
            </a:br>
            <a:r>
              <a:rPr lang="tr-TR" sz="1100" dirty="0"/>
              <a:t>trees, plants, galaxy, earth, blood, thinking, </a:t>
            </a:r>
            <a:br>
              <a:rPr lang="tr-TR" sz="1100" dirty="0"/>
            </a:br>
            <a:r>
              <a:rPr lang="tr-TR" sz="1100" dirty="0"/>
              <a:t>feeling, sensing, snow, univers, Etc. Etc.</a:t>
            </a:r>
            <a:br>
              <a:rPr lang="tr-TR" sz="1100" dirty="0"/>
            </a:br>
            <a:br>
              <a:rPr lang="tr-TR" sz="1100" dirty="0"/>
            </a:br>
            <a:r>
              <a:rPr lang="tr-TR" sz="1600" u="sng" dirty="0"/>
              <a:t>Who, for what reason gives you these?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C6768B-3E8E-1550-0475-699E8ABFAA04}"/>
              </a:ext>
            </a:extLst>
          </p:cNvPr>
          <p:cNvSpPr txBox="1"/>
          <p:nvPr/>
        </p:nvSpPr>
        <p:spPr>
          <a:xfrm>
            <a:off x="819779" y="1714728"/>
            <a:ext cx="7849737" cy="146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tr-TR" sz="1100" dirty="0"/>
              <a:t>Let's test something:</a:t>
            </a:r>
            <a:endParaRPr lang="en-US" sz="1100" dirty="0"/>
          </a:p>
          <a:p>
            <a:pPr>
              <a:spcBef>
                <a:spcPts val="1000"/>
              </a:spcBef>
            </a:pPr>
            <a:r>
              <a:rPr lang="tr-TR" sz="1100" dirty="0"/>
              <a:t>Give 3 cities you want to visit:  </a:t>
            </a:r>
          </a:p>
          <a:p>
            <a:pPr>
              <a:spcBef>
                <a:spcPts val="1000"/>
              </a:spcBef>
            </a:pPr>
            <a:r>
              <a:rPr lang="tr-TR" sz="1100" dirty="0"/>
              <a:t>Give 3 car modals you want to have:     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tr-TR" sz="1100" dirty="0"/>
              <a:t>Give 3 receipts you want taste:     </a:t>
            </a:r>
            <a:endParaRPr lang="en-US" sz="1100" dirty="0"/>
          </a:p>
          <a:p>
            <a:pPr>
              <a:spcBef>
                <a:spcPts val="1000"/>
              </a:spcBef>
            </a:pPr>
            <a:endParaRPr lang="tr-TR" sz="12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B617730-672A-2459-D4E3-A07BE3865D53}"/>
              </a:ext>
            </a:extLst>
          </p:cNvPr>
          <p:cNvSpPr txBox="1"/>
          <p:nvPr/>
        </p:nvSpPr>
        <p:spPr>
          <a:xfrm>
            <a:off x="823309" y="3161861"/>
            <a:ext cx="57544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dirty="0"/>
              <a:t>Would you accept to go those cities -&gt; without having eyes?</a:t>
            </a:r>
            <a:br>
              <a:rPr lang="tr-TR" sz="1200" dirty="0"/>
            </a:br>
            <a:r>
              <a:rPr lang="tr-TR" sz="1200" dirty="0"/>
              <a:t>Would you accept to drive those cars -&gt; without having one leg?</a:t>
            </a:r>
            <a:br>
              <a:rPr lang="tr-TR" sz="1200" dirty="0"/>
            </a:br>
            <a:r>
              <a:rPr lang="tr-TR" sz="1200" dirty="0"/>
              <a:t>Would you accept to taste those receipts -&gt; without having the taste buds on your tongue?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898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Do </a:t>
            </a:r>
            <a:r>
              <a:rPr lang="tr-TR" sz="4000" err="1"/>
              <a:t>we</a:t>
            </a:r>
            <a:r>
              <a:rPr lang="tr-TR" sz="4000"/>
              <a:t> </a:t>
            </a:r>
            <a:r>
              <a:rPr lang="tr-TR" sz="4000" err="1"/>
              <a:t>need</a:t>
            </a:r>
            <a:r>
              <a:rPr lang="tr-TR" sz="4000"/>
              <a:t> </a:t>
            </a:r>
            <a:r>
              <a:rPr lang="tr-TR" sz="4000" err="1"/>
              <a:t>Religion</a:t>
            </a:r>
            <a:r>
              <a:rPr lang="tr-TR" sz="4000"/>
              <a:t>?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209662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1600" err="1">
                <a:ea typeface="+mn-lt"/>
                <a:cs typeface="+mn-lt"/>
              </a:rPr>
              <a:t>Spirituality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i="1">
                <a:ea typeface="+mn-lt"/>
                <a:cs typeface="+mn-lt"/>
              </a:rPr>
              <a:t>"</a:t>
            </a:r>
            <a:r>
              <a:rPr lang="tr-TR" sz="1400" i="1" err="1">
                <a:ea typeface="+mn-lt"/>
                <a:cs typeface="+mn-lt"/>
              </a:rPr>
              <a:t>Spirituality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involves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the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recognition</a:t>
            </a:r>
            <a:r>
              <a:rPr lang="tr-TR" sz="1400" i="1">
                <a:ea typeface="+mn-lt"/>
                <a:cs typeface="+mn-lt"/>
              </a:rPr>
              <a:t> of a </a:t>
            </a:r>
            <a:r>
              <a:rPr lang="tr-TR" sz="1400" i="1" err="1">
                <a:ea typeface="+mn-lt"/>
                <a:cs typeface="+mn-lt"/>
              </a:rPr>
              <a:t>feeling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or</a:t>
            </a:r>
            <a:r>
              <a:rPr lang="tr-TR" sz="1400" i="1">
                <a:ea typeface="+mn-lt"/>
                <a:cs typeface="+mn-lt"/>
              </a:rPr>
              <a:t> sense </a:t>
            </a:r>
            <a:r>
              <a:rPr lang="tr-TR" sz="1400" i="1" err="1">
                <a:ea typeface="+mn-lt"/>
                <a:cs typeface="+mn-lt"/>
              </a:rPr>
              <a:t>or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belief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that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there</a:t>
            </a:r>
            <a:r>
              <a:rPr lang="tr-TR" sz="1400" i="1">
                <a:ea typeface="+mn-lt"/>
                <a:cs typeface="+mn-lt"/>
              </a:rPr>
              <a:t> is </a:t>
            </a:r>
            <a:r>
              <a:rPr lang="tr-TR" sz="1400" i="1" err="1">
                <a:ea typeface="+mn-lt"/>
                <a:cs typeface="+mn-lt"/>
              </a:rPr>
              <a:t>something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greater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than</a:t>
            </a:r>
            <a:r>
              <a:rPr lang="tr-TR" sz="1400" i="1">
                <a:ea typeface="+mn-lt"/>
                <a:cs typeface="+mn-lt"/>
              </a:rPr>
              <a:t> </a:t>
            </a:r>
            <a:r>
              <a:rPr lang="tr-TR" sz="1400" i="1" err="1">
                <a:ea typeface="+mn-lt"/>
                <a:cs typeface="+mn-lt"/>
              </a:rPr>
              <a:t>myself</a:t>
            </a:r>
            <a:r>
              <a:rPr lang="tr-TR" sz="1400" i="1">
                <a:ea typeface="+mn-lt"/>
                <a:cs typeface="+mn-lt"/>
              </a:rPr>
              <a:t>."</a:t>
            </a:r>
          </a:p>
          <a:p>
            <a:pPr algn="l"/>
            <a:r>
              <a:rPr lang="tr-TR" sz="1600" err="1">
                <a:ea typeface="+mn-lt"/>
                <a:cs typeface="+mn-lt"/>
              </a:rPr>
              <a:t>Personal</a:t>
            </a:r>
            <a:r>
              <a:rPr lang="tr-TR" sz="1100" b="1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Growth</a:t>
            </a:r>
            <a:r>
              <a:rPr lang="tr-TR" sz="11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journey</a:t>
            </a:r>
            <a:r>
              <a:rPr lang="tr-TR" sz="1200">
                <a:ea typeface="+mn-lt"/>
                <a:cs typeface="+mn-lt"/>
              </a:rPr>
              <a:t> in life is </a:t>
            </a:r>
            <a:r>
              <a:rPr lang="tr-TR" sz="1200" err="1">
                <a:ea typeface="+mn-lt"/>
                <a:cs typeface="+mn-lt"/>
              </a:rPr>
              <a:t>meant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develop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moral </a:t>
            </a:r>
            <a:r>
              <a:rPr lang="tr-TR" sz="1200" err="1">
                <a:ea typeface="+mn-lt"/>
                <a:cs typeface="+mn-lt"/>
              </a:rPr>
              <a:t>character</a:t>
            </a:r>
            <a:r>
              <a:rPr lang="tr-TR" sz="1200">
                <a:ea typeface="+mn-lt"/>
                <a:cs typeface="+mn-lt"/>
              </a:rPr>
              <a:t>.</a:t>
            </a:r>
            <a:br>
              <a:rPr lang="tr-TR" sz="1100"/>
            </a:br>
            <a:endParaRPr lang="tr-TR" sz="1200"/>
          </a:p>
          <a:p>
            <a:pPr algn="l"/>
            <a:r>
              <a:rPr lang="tr-TR" sz="1600" err="1"/>
              <a:t>Metaphor</a:t>
            </a:r>
            <a:r>
              <a:rPr lang="tr-TR" sz="1100"/>
              <a:t>:</a:t>
            </a:r>
            <a:br>
              <a:rPr lang="tr-TR" sz="1100">
                <a:ea typeface="+mn-lt"/>
                <a:cs typeface="+mn-lt"/>
              </a:rPr>
            </a:br>
            <a:r>
              <a:rPr lang="tr-TR" sz="1200" err="1">
                <a:ea typeface="+mn-lt"/>
                <a:cs typeface="+mn-lt"/>
              </a:rPr>
              <a:t>Imagine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knight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his </a:t>
            </a:r>
            <a:r>
              <a:rPr lang="tr-TR" sz="1200" err="1">
                <a:ea typeface="+mn-lt"/>
                <a:cs typeface="+mn-lt"/>
              </a:rPr>
              <a:t>horse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preparing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battle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knight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represents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physical</a:t>
            </a:r>
            <a:r>
              <a:rPr lang="tr-TR" sz="1200">
                <a:ea typeface="+mn-lt"/>
                <a:cs typeface="+mn-lt"/>
              </a:rPr>
              <a:t> body, </a:t>
            </a:r>
            <a:r>
              <a:rPr lang="tr-TR" sz="1200" err="1">
                <a:ea typeface="+mn-lt"/>
                <a:cs typeface="+mn-lt"/>
              </a:rPr>
              <a:t>while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horse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symbolizes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self. </a:t>
            </a:r>
            <a:r>
              <a:rPr lang="tr-TR" sz="1200" err="1">
                <a:ea typeface="+mn-lt"/>
                <a:cs typeface="+mn-lt"/>
              </a:rPr>
              <a:t>Just</a:t>
            </a:r>
            <a:r>
              <a:rPr lang="tr-TR" sz="1200">
                <a:ea typeface="+mn-lt"/>
                <a:cs typeface="+mn-lt"/>
              </a:rPr>
              <a:t> as a </a:t>
            </a:r>
            <a:r>
              <a:rPr lang="tr-TR" sz="1200" err="1">
                <a:ea typeface="+mn-lt"/>
                <a:cs typeface="+mn-lt"/>
              </a:rPr>
              <a:t>knight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cannot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effectively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war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without</a:t>
            </a:r>
            <a:r>
              <a:rPr lang="tr-TR" sz="1200">
                <a:ea typeface="+mn-lt"/>
                <a:cs typeface="+mn-lt"/>
              </a:rPr>
              <a:t> his </a:t>
            </a:r>
            <a:r>
              <a:rPr lang="tr-TR" sz="1200" err="1">
                <a:ea typeface="+mn-lt"/>
                <a:cs typeface="+mn-lt"/>
              </a:rPr>
              <a:t>horse</a:t>
            </a:r>
            <a:r>
              <a:rPr lang="tr-TR" sz="1200">
                <a:ea typeface="+mn-lt"/>
                <a:cs typeface="+mn-lt"/>
              </a:rPr>
              <a:t>, a </a:t>
            </a:r>
            <a:r>
              <a:rPr lang="tr-TR" sz="1200" err="1">
                <a:ea typeface="+mn-lt"/>
                <a:cs typeface="+mn-lt"/>
              </a:rPr>
              <a:t>person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cannot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live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fulfilling</a:t>
            </a:r>
            <a:r>
              <a:rPr lang="tr-TR" sz="1200">
                <a:ea typeface="+mn-lt"/>
                <a:cs typeface="+mn-lt"/>
              </a:rPr>
              <a:t> life </a:t>
            </a:r>
            <a:r>
              <a:rPr lang="tr-TR" sz="1200" err="1">
                <a:ea typeface="+mn-lt"/>
                <a:cs typeface="+mn-lt"/>
              </a:rPr>
              <a:t>without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nurturing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both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body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spirit. </a:t>
            </a:r>
            <a:r>
              <a:rPr lang="tr-TR" sz="1200" err="1">
                <a:ea typeface="+mn-lt"/>
                <a:cs typeface="+mn-lt"/>
              </a:rPr>
              <a:t>In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Islam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spirituality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involves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practices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such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remembrance</a:t>
            </a:r>
            <a:r>
              <a:rPr lang="tr-TR" sz="1200">
                <a:ea typeface="+mn-lt"/>
                <a:cs typeface="+mn-lt"/>
              </a:rPr>
              <a:t> of Allah (</a:t>
            </a:r>
            <a:r>
              <a:rPr lang="tr-TR" sz="1200" err="1">
                <a:ea typeface="+mn-lt"/>
                <a:cs typeface="+mn-lt"/>
              </a:rPr>
              <a:t>dhikr</a:t>
            </a:r>
            <a:r>
              <a:rPr lang="tr-TR" sz="1200">
                <a:ea typeface="+mn-lt"/>
                <a:cs typeface="+mn-lt"/>
              </a:rPr>
              <a:t>),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trust</a:t>
            </a:r>
            <a:r>
              <a:rPr lang="tr-TR" sz="1200">
                <a:ea typeface="+mn-lt"/>
                <a:cs typeface="+mn-lt"/>
              </a:rPr>
              <a:t> in Allah (</a:t>
            </a:r>
            <a:r>
              <a:rPr lang="tr-TR" sz="1200" err="1">
                <a:ea typeface="+mn-lt"/>
                <a:cs typeface="+mn-lt"/>
              </a:rPr>
              <a:t>tawakkul</a:t>
            </a:r>
            <a:r>
              <a:rPr lang="tr-TR" sz="1200">
                <a:ea typeface="+mn-lt"/>
                <a:cs typeface="+mn-lt"/>
              </a:rPr>
              <a:t>), </a:t>
            </a:r>
            <a:r>
              <a:rPr lang="tr-TR" sz="1200" err="1">
                <a:ea typeface="+mn-lt"/>
                <a:cs typeface="+mn-lt"/>
              </a:rPr>
              <a:t>which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essential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growth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maintaining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deep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connection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divine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 descr="ağaç, aygır, at malzemeleri, dizgin içeren bir resim&#10;&#10;Açıklama otomatik olarak oluşturuldu">
            <a:extLst>
              <a:ext uri="{FF2B5EF4-FFF2-40B4-BE49-F238E27FC236}">
                <a16:creationId xmlns:a16="http://schemas.microsoft.com/office/drawing/2014/main" id="{51F5A449-DE1D-3A93-F0A5-A88A0EBE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68" y="3657600"/>
            <a:ext cx="2195555" cy="2787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Resim 9" descr="2,558,000+ Human Spirit Stock Photos, Pictures &amp; Royalty-Free Images -  iStock | The human spirit, Human spirit covid">
            <a:extLst>
              <a:ext uri="{FF2B5EF4-FFF2-40B4-BE49-F238E27FC236}">
                <a16:creationId xmlns:a16="http://schemas.microsoft.com/office/drawing/2014/main" id="{20B3D037-7202-2EB8-6A86-6D92D192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676" y="5575024"/>
            <a:ext cx="1865376" cy="1088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Resim 10" descr="Anatomy | MedlinePlus">
            <a:extLst>
              <a:ext uri="{FF2B5EF4-FFF2-40B4-BE49-F238E27FC236}">
                <a16:creationId xmlns:a16="http://schemas.microsoft.com/office/drawing/2014/main" id="{FA9D6915-D06A-3762-C572-C93992F0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945" y="3426107"/>
            <a:ext cx="1646382" cy="2107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1C07B7A6-B816-8B4B-DDE6-5F6B8EF2656C}"/>
              </a:ext>
            </a:extLst>
          </p:cNvPr>
          <p:cNvCxnSpPr/>
          <p:nvPr/>
        </p:nvCxnSpPr>
        <p:spPr>
          <a:xfrm flipV="1">
            <a:off x="7093527" y="3840019"/>
            <a:ext cx="1179945" cy="28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2AC9906-B4E2-17B8-28E8-B613DA950ED5}"/>
              </a:ext>
            </a:extLst>
          </p:cNvPr>
          <p:cNvCxnSpPr>
            <a:cxnSpLocks/>
          </p:cNvCxnSpPr>
          <p:nvPr/>
        </p:nvCxnSpPr>
        <p:spPr>
          <a:xfrm>
            <a:off x="7347526" y="5823528"/>
            <a:ext cx="798945" cy="244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56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</a:t>
            </a:r>
            <a:r>
              <a:rPr lang="tr-TR" sz="4000" err="1"/>
              <a:t>did</a:t>
            </a:r>
            <a:r>
              <a:rPr lang="tr-TR" sz="4000"/>
              <a:t> Allah (cc) </a:t>
            </a:r>
            <a:r>
              <a:rPr lang="tr-TR" sz="4000" err="1"/>
              <a:t>created</a:t>
            </a:r>
            <a:r>
              <a:rPr lang="tr-TR" sz="4000"/>
              <a:t> us?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209662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Primary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Purpose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In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Islam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primary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reason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creation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serve</a:t>
            </a:r>
            <a:r>
              <a:rPr lang="tr-TR" sz="1200">
                <a:ea typeface="+mn-lt"/>
                <a:cs typeface="+mn-lt"/>
              </a:rPr>
              <a:t> Allah (cc)</a:t>
            </a:r>
            <a:endParaRPr lang="tr-TR"/>
          </a:p>
          <a:p>
            <a:pPr algn="l"/>
            <a:r>
              <a:rPr lang="tr-TR" sz="1200">
                <a:ea typeface="+mn-lt"/>
                <a:cs typeface="+mn-lt"/>
              </a:rPr>
              <a:t>(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51:56):</a:t>
            </a:r>
            <a:endParaRPr lang="tr-TR">
              <a:ea typeface="+mn-lt"/>
              <a:cs typeface="+mn-lt"/>
            </a:endParaRPr>
          </a:p>
          <a:p>
            <a:pPr algn="l"/>
            <a:r>
              <a:rPr lang="tr-TR" sz="1200" i="1">
                <a:ea typeface="+mn-lt"/>
                <a:cs typeface="+mn-lt"/>
              </a:rPr>
              <a:t>   "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I </a:t>
            </a:r>
            <a:r>
              <a:rPr lang="tr-TR" sz="1200" i="1" err="1">
                <a:ea typeface="+mn-lt"/>
                <a:cs typeface="+mn-lt"/>
              </a:rPr>
              <a:t>did</a:t>
            </a:r>
            <a:r>
              <a:rPr lang="tr-TR" sz="1200" i="1">
                <a:ea typeface="+mn-lt"/>
                <a:cs typeface="+mn-lt"/>
              </a:rPr>
              <a:t> not </a:t>
            </a:r>
            <a:r>
              <a:rPr lang="tr-TR" sz="1200" i="1" err="1">
                <a:ea typeface="+mn-lt"/>
                <a:cs typeface="+mn-lt"/>
              </a:rPr>
              <a:t>create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the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jinn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mankind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except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to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worship</a:t>
            </a:r>
            <a:r>
              <a:rPr lang="tr-TR" sz="1200" i="1">
                <a:ea typeface="+mn-lt"/>
                <a:cs typeface="+mn-lt"/>
              </a:rPr>
              <a:t> Me."</a:t>
            </a:r>
            <a:endParaRPr lang="tr-TR" i="1"/>
          </a:p>
          <a:p>
            <a:pPr algn="l"/>
            <a:r>
              <a:rPr lang="tr-TR" sz="1100" err="1">
                <a:ea typeface="+mn-lt"/>
                <a:cs typeface="+mn-lt"/>
              </a:rPr>
              <a:t>This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means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our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existence</a:t>
            </a:r>
            <a:r>
              <a:rPr lang="tr-TR" sz="1100">
                <a:ea typeface="+mn-lt"/>
                <a:cs typeface="+mn-lt"/>
              </a:rPr>
              <a:t> is </a:t>
            </a:r>
            <a:r>
              <a:rPr lang="tr-TR" sz="1100" err="1">
                <a:ea typeface="+mn-lt"/>
                <a:cs typeface="+mn-lt"/>
              </a:rPr>
              <a:t>meant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be in </a:t>
            </a:r>
            <a:r>
              <a:rPr lang="tr-TR" sz="1100" err="1">
                <a:ea typeface="+mn-lt"/>
                <a:cs typeface="+mn-lt"/>
              </a:rPr>
              <a:t>constant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remembrance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devotion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Allah, </a:t>
            </a:r>
            <a:r>
              <a:rPr lang="tr-TR" sz="1100" err="1">
                <a:ea typeface="+mn-lt"/>
                <a:cs typeface="+mn-lt"/>
              </a:rPr>
              <a:t>acknowledging</a:t>
            </a:r>
            <a:r>
              <a:rPr lang="tr-TR" sz="1100">
                <a:ea typeface="+mn-lt"/>
                <a:cs typeface="+mn-lt"/>
              </a:rPr>
              <a:t> His </a:t>
            </a:r>
            <a:r>
              <a:rPr lang="tr-TR" sz="1100" err="1">
                <a:ea typeface="+mn-lt"/>
                <a:cs typeface="+mn-lt"/>
              </a:rPr>
              <a:t>greatness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following</a:t>
            </a:r>
            <a:r>
              <a:rPr lang="tr-TR" sz="1100">
                <a:ea typeface="+mn-lt"/>
                <a:cs typeface="+mn-lt"/>
              </a:rPr>
              <a:t> His </a:t>
            </a:r>
            <a:r>
              <a:rPr lang="tr-TR" sz="1100" err="1">
                <a:ea typeface="+mn-lt"/>
                <a:cs typeface="+mn-lt"/>
              </a:rPr>
              <a:t>guidance</a:t>
            </a:r>
            <a:r>
              <a:rPr lang="tr-TR" sz="11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Life as a Test:</a:t>
            </a:r>
            <a:r>
              <a:rPr lang="tr-TR" sz="1100">
                <a:ea typeface="+mn-lt"/>
                <a:cs typeface="+mn-lt"/>
              </a:rPr>
              <a:t> Life is </a:t>
            </a:r>
            <a:r>
              <a:rPr lang="tr-TR" sz="1100" err="1">
                <a:ea typeface="+mn-lt"/>
                <a:cs typeface="+mn-lt"/>
              </a:rPr>
              <a:t>viewed</a:t>
            </a:r>
            <a:r>
              <a:rPr lang="tr-TR" sz="1100">
                <a:ea typeface="+mn-lt"/>
                <a:cs typeface="+mn-lt"/>
              </a:rPr>
              <a:t> as a test in </a:t>
            </a:r>
            <a:r>
              <a:rPr lang="tr-TR" sz="1100" err="1">
                <a:ea typeface="+mn-lt"/>
                <a:cs typeface="+mn-lt"/>
              </a:rPr>
              <a:t>which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our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actions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intentions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faith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are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evaluated</a:t>
            </a:r>
            <a:r>
              <a:rPr lang="tr-TR" sz="1100">
                <a:ea typeface="+mn-lt"/>
                <a:cs typeface="+mn-lt"/>
              </a:rPr>
              <a:t>.</a:t>
            </a:r>
            <a:endParaRPr lang="tr-TR"/>
          </a:p>
          <a:p>
            <a:pPr algn="l"/>
            <a:r>
              <a:rPr lang="tr-TR" sz="1200">
                <a:ea typeface="+mn-lt"/>
                <a:cs typeface="+mn-lt"/>
              </a:rPr>
              <a:t>(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67:2):</a:t>
            </a:r>
          </a:p>
          <a:p>
            <a:pPr algn="l"/>
            <a:r>
              <a:rPr lang="tr-TR" sz="1200">
                <a:ea typeface="+mn-lt"/>
                <a:cs typeface="+mn-lt"/>
              </a:rPr>
              <a:t>   </a:t>
            </a:r>
            <a:r>
              <a:rPr lang="tr-TR" sz="1200" i="1">
                <a:ea typeface="+mn-lt"/>
                <a:cs typeface="+mn-lt"/>
              </a:rPr>
              <a:t>"He </a:t>
            </a:r>
            <a:r>
              <a:rPr lang="tr-TR" sz="1200" i="1" err="1">
                <a:ea typeface="+mn-lt"/>
                <a:cs typeface="+mn-lt"/>
              </a:rPr>
              <a:t>who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created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death</a:t>
            </a:r>
            <a:r>
              <a:rPr lang="tr-TR" sz="1200" i="1">
                <a:ea typeface="+mn-lt"/>
                <a:cs typeface="+mn-lt"/>
              </a:rPr>
              <a:t> </a:t>
            </a:r>
            <a:r>
              <a:rPr lang="tr-TR" sz="1200" i="1" err="1">
                <a:ea typeface="+mn-lt"/>
                <a:cs typeface="+mn-lt"/>
              </a:rPr>
              <a:t>and</a:t>
            </a:r>
            <a:r>
              <a:rPr lang="tr-TR" sz="1200" i="1">
                <a:ea typeface="+mn-lt"/>
                <a:cs typeface="+mn-lt"/>
              </a:rPr>
              <a:t> life </a:t>
            </a:r>
            <a:r>
              <a:rPr lang="tr-TR" sz="1200" i="1" err="1">
                <a:ea typeface="+mn-lt"/>
                <a:cs typeface="+mn-lt"/>
              </a:rPr>
              <a:t>to</a:t>
            </a:r>
            <a:r>
              <a:rPr lang="tr-TR" sz="1200" i="1">
                <a:ea typeface="+mn-lt"/>
                <a:cs typeface="+mn-lt"/>
              </a:rPr>
              <a:t> test </a:t>
            </a:r>
            <a:r>
              <a:rPr lang="tr-TR" sz="1200" i="1" err="1">
                <a:ea typeface="+mn-lt"/>
                <a:cs typeface="+mn-lt"/>
              </a:rPr>
              <a:t>you</a:t>
            </a:r>
            <a:r>
              <a:rPr lang="tr-TR" sz="1200" i="1">
                <a:ea typeface="+mn-lt"/>
                <a:cs typeface="+mn-lt"/>
              </a:rPr>
              <a:t> [as </a:t>
            </a:r>
            <a:r>
              <a:rPr lang="tr-TR" sz="1200" i="1" err="1">
                <a:ea typeface="+mn-lt"/>
                <a:cs typeface="+mn-lt"/>
              </a:rPr>
              <a:t>to</a:t>
            </a:r>
            <a:r>
              <a:rPr lang="tr-TR" sz="1200" i="1">
                <a:ea typeface="+mn-lt"/>
                <a:cs typeface="+mn-lt"/>
              </a:rPr>
              <a:t>] </a:t>
            </a:r>
            <a:r>
              <a:rPr lang="tr-TR" sz="1200" i="1" err="1">
                <a:ea typeface="+mn-lt"/>
                <a:cs typeface="+mn-lt"/>
              </a:rPr>
              <a:t>which</a:t>
            </a:r>
            <a:r>
              <a:rPr lang="tr-TR" sz="1200" i="1">
                <a:ea typeface="+mn-lt"/>
                <a:cs typeface="+mn-lt"/>
              </a:rPr>
              <a:t> of </a:t>
            </a:r>
            <a:r>
              <a:rPr lang="tr-TR" sz="1200" i="1" err="1">
                <a:ea typeface="+mn-lt"/>
                <a:cs typeface="+mn-lt"/>
              </a:rPr>
              <a:t>you</a:t>
            </a:r>
            <a:r>
              <a:rPr lang="tr-TR" sz="1200" i="1">
                <a:ea typeface="+mn-lt"/>
                <a:cs typeface="+mn-lt"/>
              </a:rPr>
              <a:t> is </a:t>
            </a:r>
            <a:r>
              <a:rPr lang="tr-TR" sz="1200" i="1" err="1">
                <a:ea typeface="+mn-lt"/>
                <a:cs typeface="+mn-lt"/>
              </a:rPr>
              <a:t>best</a:t>
            </a:r>
            <a:r>
              <a:rPr lang="tr-TR" sz="1200" i="1">
                <a:ea typeface="+mn-lt"/>
                <a:cs typeface="+mn-lt"/>
              </a:rPr>
              <a:t> in </a:t>
            </a:r>
            <a:r>
              <a:rPr lang="tr-TR" sz="1200" i="1" err="1">
                <a:ea typeface="+mn-lt"/>
                <a:cs typeface="+mn-lt"/>
              </a:rPr>
              <a:t>deed</a:t>
            </a:r>
            <a:r>
              <a:rPr lang="tr-TR" sz="1200" i="1">
                <a:ea typeface="+mn-lt"/>
                <a:cs typeface="+mn-lt"/>
              </a:rPr>
              <a:t>."</a:t>
            </a:r>
            <a:endParaRPr lang="tr-TR" i="1"/>
          </a:p>
          <a:p>
            <a:pPr marL="171450" indent="-1714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Recognizing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Allah’s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Blessings</a:t>
            </a:r>
            <a:r>
              <a:rPr lang="tr-TR" sz="1400" b="1">
                <a:ea typeface="+mn-lt"/>
                <a:cs typeface="+mn-lt"/>
              </a:rPr>
              <a:t>:</a:t>
            </a:r>
            <a:r>
              <a:rPr lang="tr-TR" sz="1200"/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experiencing</a:t>
            </a:r>
            <a:r>
              <a:rPr lang="tr-TR" sz="1200">
                <a:ea typeface="+mn-lt"/>
                <a:cs typeface="+mn-lt"/>
              </a:rPr>
              <a:t> life, </a:t>
            </a:r>
            <a:r>
              <a:rPr lang="tr-TR" sz="1200" err="1">
                <a:ea typeface="+mn-lt"/>
                <a:cs typeface="+mn-lt"/>
              </a:rPr>
              <a:t>we</a:t>
            </a:r>
            <a:r>
              <a:rPr lang="tr-TR" sz="1200">
                <a:ea typeface="+mn-lt"/>
                <a:cs typeface="+mn-lt"/>
              </a:rPr>
              <a:t> can </a:t>
            </a:r>
            <a:r>
              <a:rPr lang="tr-TR" sz="1200" err="1">
                <a:ea typeface="+mn-lt"/>
                <a:cs typeface="+mn-lt"/>
              </a:rPr>
              <a:t>appreciate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blessings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mercy</a:t>
            </a:r>
            <a:r>
              <a:rPr lang="tr-TR" sz="1200">
                <a:ea typeface="+mn-lt"/>
                <a:cs typeface="+mn-lt"/>
              </a:rPr>
              <a:t> of Allah.</a:t>
            </a:r>
            <a:r>
              <a:rPr lang="tr-TR" sz="1200"/>
              <a:t>  </a:t>
            </a:r>
            <a:endParaRPr lang="tr-TR"/>
          </a:p>
          <a:p>
            <a:pPr algn="l"/>
            <a:r>
              <a:rPr lang="tr-TR" sz="1100" err="1">
                <a:ea typeface="+mn-lt"/>
                <a:cs typeface="+mn-lt"/>
              </a:rPr>
              <a:t>Living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this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world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allows</a:t>
            </a:r>
            <a:r>
              <a:rPr lang="tr-TR" sz="1100">
                <a:ea typeface="+mn-lt"/>
                <a:cs typeface="+mn-lt"/>
              </a:rPr>
              <a:t> us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experience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beauty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challenges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which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turn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fosters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gratitude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towards</a:t>
            </a:r>
            <a:r>
              <a:rPr lang="tr-TR" sz="1100">
                <a:ea typeface="+mn-lt"/>
                <a:cs typeface="+mn-lt"/>
              </a:rPr>
              <a:t> Allah.</a:t>
            </a:r>
            <a:endParaRPr lang="tr-TR"/>
          </a:p>
          <a:p>
            <a:pPr algn="l"/>
            <a:endParaRPr lang="tr-TR" sz="1100">
              <a:solidFill>
                <a:srgbClr val="FFFFFF"/>
              </a:solidFill>
              <a:ea typeface="+mn-lt"/>
              <a:cs typeface="+mn-lt"/>
            </a:endParaRPr>
          </a:p>
          <a:p>
            <a:pPr algn="l"/>
            <a:endParaRPr lang="tr-TR" sz="1100">
              <a:solidFill>
                <a:srgbClr val="FFFFFF"/>
              </a:solidFill>
              <a:ea typeface="+mn-lt"/>
              <a:cs typeface="+mn-lt"/>
            </a:endParaRPr>
          </a:p>
          <a:p>
            <a:pPr algn="l"/>
            <a:r>
              <a:rPr lang="tr-TR" sz="1100" err="1">
                <a:ea typeface="+mn-lt"/>
                <a:cs typeface="+mn-lt"/>
              </a:rPr>
              <a:t>Briefly</a:t>
            </a:r>
            <a:r>
              <a:rPr lang="tr-TR" sz="1100">
                <a:ea typeface="+mn-lt"/>
                <a:cs typeface="+mn-lt"/>
              </a:rPr>
              <a:t>: </a:t>
            </a:r>
            <a:r>
              <a:rPr lang="tr-TR" sz="1100" err="1">
                <a:ea typeface="+mn-lt"/>
                <a:cs typeface="+mn-lt"/>
              </a:rPr>
              <a:t>It</a:t>
            </a:r>
            <a:r>
              <a:rPr lang="tr-TR" sz="1100">
                <a:ea typeface="+mn-lt"/>
                <a:cs typeface="+mn-lt"/>
              </a:rPr>
              <a:t> is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know</a:t>
            </a:r>
            <a:r>
              <a:rPr lang="tr-TR" sz="1100">
                <a:ea typeface="+mn-lt"/>
                <a:cs typeface="+mn-lt"/>
              </a:rPr>
              <a:t>/</a:t>
            </a:r>
            <a:r>
              <a:rPr lang="tr-TR" sz="1100" err="1">
                <a:ea typeface="+mn-lt"/>
                <a:cs typeface="+mn-lt"/>
              </a:rPr>
              <a:t>find</a:t>
            </a:r>
            <a:r>
              <a:rPr lang="tr-TR" sz="1100">
                <a:ea typeface="+mn-lt"/>
                <a:cs typeface="+mn-lt"/>
              </a:rPr>
              <a:t> Allah (cc),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serve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Him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live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accordance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with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human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moral </a:t>
            </a:r>
            <a:r>
              <a:rPr lang="tr-TR" sz="1100" err="1">
                <a:ea typeface="+mn-lt"/>
                <a:cs typeface="+mn-lt"/>
              </a:rPr>
              <a:t>values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to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prepare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eternal</a:t>
            </a:r>
            <a:r>
              <a:rPr lang="tr-TR" sz="1100">
                <a:ea typeface="+mn-lt"/>
                <a:cs typeface="+mn-lt"/>
              </a:rPr>
              <a:t> life.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27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is </a:t>
            </a:r>
            <a:r>
              <a:rPr lang="tr-TR" sz="4000" err="1"/>
              <a:t>there</a:t>
            </a:r>
            <a:r>
              <a:rPr lang="tr-TR" sz="4000"/>
              <a:t> </a:t>
            </a:r>
            <a:r>
              <a:rPr lang="tr-TR" sz="4000" err="1"/>
              <a:t>evil</a:t>
            </a:r>
            <a:r>
              <a:rPr lang="tr-TR" sz="4000"/>
              <a:t> in </a:t>
            </a:r>
            <a:r>
              <a:rPr lang="tr-TR" sz="4000" err="1"/>
              <a:t>the</a:t>
            </a:r>
            <a:r>
              <a:rPr lang="tr-TR" sz="4000"/>
              <a:t> </a:t>
            </a:r>
            <a:r>
              <a:rPr lang="tr-TR" sz="4000" err="1"/>
              <a:t>earth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209662"/>
            <a:ext cx="9156915" cy="47342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>
              <a:buFont typeface="Arial" charset="2"/>
              <a:buChar char="•"/>
            </a:pPr>
            <a:r>
              <a:rPr lang="tr-TR" sz="1600" b="1">
                <a:ea typeface="+mn-lt"/>
                <a:cs typeface="+mn-lt"/>
              </a:rPr>
              <a:t> </a:t>
            </a:r>
            <a:r>
              <a:rPr lang="tr-TR" sz="1600" b="1" err="1">
                <a:ea typeface="+mn-lt"/>
                <a:cs typeface="+mn-lt"/>
              </a:rPr>
              <a:t>Free</a:t>
            </a:r>
            <a:r>
              <a:rPr lang="tr-TR" sz="1600" b="1">
                <a:ea typeface="+mn-lt"/>
                <a:cs typeface="+mn-lt"/>
              </a:rPr>
              <a:t> Will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 sz="1600"/>
          </a:p>
          <a:p>
            <a:pPr lvl="1" algn="l">
              <a:buFont typeface="Courier New" charset="2"/>
              <a:buChar char="o"/>
            </a:pPr>
            <a:r>
              <a:rPr lang="tr-TR" sz="1000">
                <a:ea typeface="+mn-lt"/>
                <a:cs typeface="+mn-lt"/>
              </a:rPr>
              <a:t>  </a:t>
            </a:r>
            <a:r>
              <a:rPr lang="tr-TR" sz="1400" err="1">
                <a:ea typeface="+mn-lt"/>
                <a:cs typeface="+mn-lt"/>
              </a:rPr>
              <a:t>In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Islam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humans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given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free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will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make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their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own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choices</a:t>
            </a:r>
            <a:r>
              <a:rPr lang="tr-TR" sz="1400">
                <a:ea typeface="+mn-lt"/>
                <a:cs typeface="+mn-lt"/>
              </a:rPr>
              <a:t>. </a:t>
            </a:r>
            <a:r>
              <a:rPr lang="tr-TR" sz="1400" err="1">
                <a:ea typeface="+mn-lt"/>
                <a:cs typeface="+mn-lt"/>
              </a:rPr>
              <a:t>This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freedom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allows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people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choose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between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good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u="sng" err="1">
                <a:ea typeface="+mn-lt"/>
                <a:cs typeface="+mn-lt"/>
              </a:rPr>
              <a:t>evil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 sz="1400"/>
          </a:p>
          <a:p>
            <a:pPr lvl="1" algn="l">
              <a:buFont typeface="Courier New" charset="2"/>
              <a:buChar char="o"/>
            </a:pP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Just</a:t>
            </a:r>
            <a:r>
              <a:rPr lang="tr-TR" sz="1400">
                <a:ea typeface="+mn-lt"/>
                <a:cs typeface="+mn-lt"/>
              </a:rPr>
              <a:t> as a </a:t>
            </a:r>
            <a:r>
              <a:rPr lang="tr-TR" sz="1400" err="1">
                <a:ea typeface="+mn-lt"/>
                <a:cs typeface="+mn-lt"/>
              </a:rPr>
              <a:t>person</a:t>
            </a:r>
            <a:r>
              <a:rPr lang="tr-TR" sz="1400">
                <a:ea typeface="+mn-lt"/>
                <a:cs typeface="+mn-lt"/>
              </a:rPr>
              <a:t> can </a:t>
            </a:r>
            <a:r>
              <a:rPr lang="tr-TR" sz="1400" err="1">
                <a:ea typeface="+mn-lt"/>
                <a:cs typeface="+mn-lt"/>
              </a:rPr>
              <a:t>choose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do </a:t>
            </a:r>
            <a:r>
              <a:rPr lang="tr-TR" sz="1400" err="1">
                <a:ea typeface="+mn-lt"/>
                <a:cs typeface="+mn-lt"/>
              </a:rPr>
              <a:t>good</a:t>
            </a:r>
            <a:r>
              <a:rPr lang="tr-TR" sz="1400">
                <a:ea typeface="+mn-lt"/>
                <a:cs typeface="+mn-lt"/>
              </a:rPr>
              <a:t>, they can </a:t>
            </a:r>
            <a:r>
              <a:rPr lang="tr-TR" sz="1400" err="1">
                <a:ea typeface="+mn-lt"/>
                <a:cs typeface="+mn-lt"/>
              </a:rPr>
              <a:t>also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choose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do </a:t>
            </a:r>
            <a:r>
              <a:rPr lang="tr-TR" sz="1400" err="1">
                <a:ea typeface="+mn-lt"/>
                <a:cs typeface="+mn-lt"/>
              </a:rPr>
              <a:t>harm</a:t>
            </a:r>
            <a:r>
              <a:rPr lang="tr-TR" sz="1400">
                <a:ea typeface="+mn-lt"/>
                <a:cs typeface="+mn-lt"/>
              </a:rPr>
              <a:t>.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existence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free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will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means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that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people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responsible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for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their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actions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 sz="1400"/>
          </a:p>
          <a:p>
            <a:pPr algn="l">
              <a:buFont typeface="Arial" charset="2"/>
              <a:buChar char="•"/>
            </a:pPr>
            <a:r>
              <a:rPr lang="tr-TR" sz="1600" b="1">
                <a:ea typeface="+mn-lt"/>
                <a:cs typeface="+mn-lt"/>
              </a:rPr>
              <a:t> Test </a:t>
            </a:r>
            <a:r>
              <a:rPr lang="tr-TR" sz="1600" b="1" err="1">
                <a:ea typeface="+mn-lt"/>
                <a:cs typeface="+mn-lt"/>
              </a:rPr>
              <a:t>and</a:t>
            </a:r>
            <a:r>
              <a:rPr lang="tr-TR" sz="1600" b="1">
                <a:ea typeface="+mn-lt"/>
                <a:cs typeface="+mn-lt"/>
              </a:rPr>
              <a:t> Trial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 sz="1600"/>
          </a:p>
          <a:p>
            <a:pPr lvl="1" algn="l">
              <a:buFont typeface="Courier New" charset="2"/>
              <a:buChar char="o"/>
            </a:pPr>
            <a:r>
              <a:rPr lang="tr-TR" sz="1400">
                <a:ea typeface="+mn-lt"/>
                <a:cs typeface="+mn-lt"/>
              </a:rPr>
              <a:t> Life is </a:t>
            </a:r>
            <a:r>
              <a:rPr lang="tr-TR" sz="1400" err="1">
                <a:ea typeface="+mn-lt"/>
                <a:cs typeface="+mn-lt"/>
              </a:rPr>
              <a:t>seen</a:t>
            </a:r>
            <a:r>
              <a:rPr lang="tr-TR" sz="1400">
                <a:ea typeface="+mn-lt"/>
                <a:cs typeface="+mn-lt"/>
              </a:rPr>
              <a:t> as a test in </a:t>
            </a:r>
            <a:r>
              <a:rPr lang="tr-TR" sz="1400" err="1">
                <a:ea typeface="+mn-lt"/>
                <a:cs typeface="+mn-lt"/>
              </a:rPr>
              <a:t>which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individuals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tested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through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various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challenges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including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presence of </a:t>
            </a:r>
            <a:r>
              <a:rPr lang="tr-TR" sz="1400" err="1">
                <a:ea typeface="+mn-lt"/>
                <a:cs typeface="+mn-lt"/>
              </a:rPr>
              <a:t>evil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 sz="1400"/>
          </a:p>
          <a:p>
            <a:pPr lvl="1" algn="l">
              <a:buFont typeface="Courier New" charset="2"/>
              <a:buChar char="o"/>
            </a:pP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tests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opportunities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for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people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demonstrate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their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faith</a:t>
            </a:r>
            <a:r>
              <a:rPr lang="tr-TR" sz="1400">
                <a:ea typeface="+mn-lt"/>
                <a:cs typeface="+mn-lt"/>
              </a:rPr>
              <a:t>, </a:t>
            </a:r>
            <a:br>
              <a:rPr lang="tr-TR" sz="1400">
                <a:ea typeface="+mn-lt"/>
                <a:cs typeface="+mn-lt"/>
              </a:rPr>
            </a:br>
            <a:r>
              <a:rPr lang="tr-TR" sz="1400" err="1">
                <a:ea typeface="+mn-lt"/>
                <a:cs typeface="+mn-lt"/>
              </a:rPr>
              <a:t>patience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resilience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 sz="1400"/>
          </a:p>
          <a:p>
            <a:pPr algn="l">
              <a:buFont typeface="Arial" charset="2"/>
              <a:buChar char="•"/>
            </a:pPr>
            <a:r>
              <a:rPr lang="tr-TR" sz="1600">
                <a:ea typeface="+mn-lt"/>
                <a:cs typeface="+mn-lt"/>
              </a:rPr>
              <a:t> </a:t>
            </a:r>
            <a:r>
              <a:rPr lang="tr-TR" sz="1600" err="1">
                <a:ea typeface="+mn-lt"/>
                <a:cs typeface="+mn-lt"/>
              </a:rPr>
              <a:t>Dichotomy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 sz="1600"/>
          </a:p>
          <a:p>
            <a:pPr lvl="1" algn="l">
              <a:buFont typeface="Courier New" charset="2"/>
              <a:buChar char="o"/>
            </a:pPr>
            <a:r>
              <a:rPr lang="tr-TR" sz="1400"/>
              <a:t> </a:t>
            </a:r>
            <a:r>
              <a:rPr lang="tr-TR" sz="1500">
                <a:ea typeface="+mn-lt"/>
                <a:cs typeface="+mn-lt"/>
              </a:rPr>
              <a:t>A </a:t>
            </a:r>
            <a:r>
              <a:rPr lang="tr-TR" sz="1500" err="1">
                <a:ea typeface="+mn-lt"/>
                <a:cs typeface="+mn-lt"/>
              </a:rPr>
              <a:t>division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or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contrast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between</a:t>
            </a:r>
            <a:r>
              <a:rPr lang="tr-TR" sz="1500">
                <a:ea typeface="+mn-lt"/>
                <a:cs typeface="+mn-lt"/>
              </a:rPr>
              <a:t> two </a:t>
            </a:r>
            <a:r>
              <a:rPr lang="tr-TR" sz="1500" err="1">
                <a:ea typeface="+mn-lt"/>
                <a:cs typeface="+mn-lt"/>
              </a:rPr>
              <a:t>things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that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are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presented</a:t>
            </a:r>
            <a:br>
              <a:rPr lang="en-US" sz="1700"/>
            </a:br>
            <a:r>
              <a:rPr lang="tr-TR" sz="1500">
                <a:ea typeface="+mn-lt"/>
                <a:cs typeface="+mn-lt"/>
              </a:rPr>
              <a:t>as </a:t>
            </a:r>
            <a:r>
              <a:rPr lang="tr-TR" sz="1500" err="1">
                <a:ea typeface="+mn-lt"/>
                <a:cs typeface="+mn-lt"/>
              </a:rPr>
              <a:t>opposites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or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entirely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different</a:t>
            </a:r>
            <a:r>
              <a:rPr lang="tr-TR" sz="1500">
                <a:ea typeface="+mn-lt"/>
                <a:cs typeface="+mn-lt"/>
              </a:rPr>
              <a:t>.</a:t>
            </a:r>
            <a:endParaRPr lang="tr-TR" sz="1300">
              <a:ea typeface="+mn-lt"/>
              <a:cs typeface="+mn-lt"/>
            </a:endParaRPr>
          </a:p>
          <a:p>
            <a:pPr lvl="1" algn="l">
              <a:buFont typeface="Courier New" charset="2"/>
              <a:buChar char="o"/>
            </a:pPr>
            <a:r>
              <a:rPr lang="tr-TR" sz="1500" b="1">
                <a:ea typeface="+mn-lt"/>
                <a:cs typeface="+mn-lt"/>
              </a:rPr>
              <a:t> Black &amp; White</a:t>
            </a:r>
            <a:r>
              <a:rPr lang="tr-TR" sz="1500">
                <a:ea typeface="+mn-lt"/>
                <a:cs typeface="+mn-lt"/>
              </a:rPr>
              <a:t>: </a:t>
            </a:r>
            <a:r>
              <a:rPr lang="tr-TR" sz="1300" err="1">
                <a:ea typeface="+mn-lt"/>
                <a:cs typeface="+mn-lt"/>
              </a:rPr>
              <a:t>Represents</a:t>
            </a:r>
            <a:r>
              <a:rPr lang="tr-TR" sz="1300">
                <a:ea typeface="+mn-lt"/>
                <a:cs typeface="+mn-lt"/>
              </a:rPr>
              <a:t> </a:t>
            </a:r>
            <a:r>
              <a:rPr lang="tr-TR" sz="1300" err="1">
                <a:ea typeface="+mn-lt"/>
                <a:cs typeface="+mn-lt"/>
              </a:rPr>
              <a:t>the</a:t>
            </a:r>
            <a:r>
              <a:rPr lang="tr-TR" sz="1300">
                <a:ea typeface="+mn-lt"/>
                <a:cs typeface="+mn-lt"/>
              </a:rPr>
              <a:t> </a:t>
            </a:r>
            <a:r>
              <a:rPr lang="tr-TR" sz="1300" err="1">
                <a:ea typeface="+mn-lt"/>
                <a:cs typeface="+mn-lt"/>
              </a:rPr>
              <a:t>dichotomy</a:t>
            </a:r>
            <a:r>
              <a:rPr lang="tr-TR" sz="1300">
                <a:ea typeface="+mn-lt"/>
                <a:cs typeface="+mn-lt"/>
              </a:rPr>
              <a:t> of </a:t>
            </a:r>
            <a:r>
              <a:rPr lang="tr-TR" sz="1300" err="1">
                <a:ea typeface="+mn-lt"/>
                <a:cs typeface="+mn-lt"/>
              </a:rPr>
              <a:t>color</a:t>
            </a:r>
            <a:r>
              <a:rPr lang="tr-TR" sz="1300">
                <a:ea typeface="+mn-lt"/>
                <a:cs typeface="+mn-lt"/>
              </a:rPr>
              <a:t> </a:t>
            </a:r>
            <a:r>
              <a:rPr lang="tr-TR" sz="1300" err="1">
                <a:ea typeface="+mn-lt"/>
                <a:cs typeface="+mn-lt"/>
              </a:rPr>
              <a:t>extremes</a:t>
            </a:r>
            <a:r>
              <a:rPr lang="tr-TR" sz="1300">
                <a:ea typeface="+mn-lt"/>
                <a:cs typeface="+mn-lt"/>
              </a:rPr>
              <a:t>.</a:t>
            </a:r>
            <a:endParaRPr lang="tr-TR" sz="1500">
              <a:ea typeface="+mn-lt"/>
              <a:cs typeface="+mn-lt"/>
            </a:endParaRPr>
          </a:p>
          <a:p>
            <a:pPr lvl="1" algn="l">
              <a:buFont typeface="Courier New" charset="2"/>
              <a:buChar char="o"/>
            </a:pPr>
            <a:r>
              <a:rPr lang="tr-TR" sz="1500" b="1">
                <a:ea typeface="+mn-lt"/>
                <a:cs typeface="+mn-lt"/>
              </a:rPr>
              <a:t> </a:t>
            </a:r>
            <a:r>
              <a:rPr lang="tr-TR" sz="1500" b="1" err="1">
                <a:ea typeface="+mn-lt"/>
                <a:cs typeface="+mn-lt"/>
              </a:rPr>
              <a:t>Good</a:t>
            </a:r>
            <a:r>
              <a:rPr lang="tr-TR" sz="1500" b="1">
                <a:ea typeface="+mn-lt"/>
                <a:cs typeface="+mn-lt"/>
              </a:rPr>
              <a:t> &amp; </a:t>
            </a:r>
            <a:r>
              <a:rPr lang="tr-TR" sz="1500" b="1" err="1">
                <a:ea typeface="+mn-lt"/>
                <a:cs typeface="+mn-lt"/>
              </a:rPr>
              <a:t>Evil</a:t>
            </a:r>
            <a:r>
              <a:rPr lang="tr-TR" sz="1500">
                <a:ea typeface="+mn-lt"/>
                <a:cs typeface="+mn-lt"/>
              </a:rPr>
              <a:t>: </a:t>
            </a:r>
            <a:r>
              <a:rPr lang="tr-TR" sz="1500" err="1">
                <a:ea typeface="+mn-lt"/>
                <a:cs typeface="+mn-lt"/>
              </a:rPr>
              <a:t>Represents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the</a:t>
            </a:r>
            <a:r>
              <a:rPr lang="tr-TR" sz="1500">
                <a:ea typeface="+mn-lt"/>
                <a:cs typeface="+mn-lt"/>
              </a:rPr>
              <a:t> moral </a:t>
            </a:r>
            <a:r>
              <a:rPr lang="tr-TR" sz="1500" err="1">
                <a:ea typeface="+mn-lt"/>
                <a:cs typeface="+mn-lt"/>
              </a:rPr>
              <a:t>dichotomy</a:t>
            </a:r>
            <a:r>
              <a:rPr lang="tr-TR" sz="1500">
                <a:ea typeface="+mn-lt"/>
                <a:cs typeface="+mn-lt"/>
              </a:rPr>
              <a:t>.</a:t>
            </a:r>
          </a:p>
          <a:p>
            <a:pPr lvl="1" algn="l">
              <a:buFont typeface="Courier New" charset="2"/>
              <a:buChar char="o"/>
            </a:pPr>
            <a:r>
              <a:rPr lang="tr-TR" sz="1500" b="1">
                <a:ea typeface="+mn-lt"/>
                <a:cs typeface="+mn-lt"/>
              </a:rPr>
              <a:t> </a:t>
            </a:r>
            <a:r>
              <a:rPr lang="tr-TR" sz="1500" b="1" err="1">
                <a:ea typeface="+mn-lt"/>
                <a:cs typeface="+mn-lt"/>
              </a:rPr>
              <a:t>Masculine</a:t>
            </a:r>
            <a:r>
              <a:rPr lang="tr-TR" sz="1500" b="1">
                <a:ea typeface="+mn-lt"/>
                <a:cs typeface="+mn-lt"/>
              </a:rPr>
              <a:t> &amp; </a:t>
            </a:r>
            <a:r>
              <a:rPr lang="tr-TR" sz="1500" b="1" err="1">
                <a:ea typeface="+mn-lt"/>
                <a:cs typeface="+mn-lt"/>
              </a:rPr>
              <a:t>Feminine</a:t>
            </a:r>
            <a:r>
              <a:rPr lang="tr-TR" sz="1500">
                <a:ea typeface="+mn-lt"/>
                <a:cs typeface="+mn-lt"/>
              </a:rPr>
              <a:t>: </a:t>
            </a:r>
            <a:r>
              <a:rPr lang="tr-TR" sz="1500" err="1">
                <a:ea typeface="+mn-lt"/>
                <a:cs typeface="+mn-lt"/>
              </a:rPr>
              <a:t>Represents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the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gender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dichotomy</a:t>
            </a:r>
            <a:r>
              <a:rPr lang="tr-TR" sz="1500">
                <a:ea typeface="+mn-lt"/>
                <a:cs typeface="+mn-lt"/>
              </a:rPr>
              <a:t>.</a:t>
            </a:r>
          </a:p>
          <a:p>
            <a:pPr lvl="1" algn="l">
              <a:buFont typeface="Courier New" charset="2"/>
              <a:buChar char="o"/>
            </a:pPr>
            <a:r>
              <a:rPr lang="tr-TR" sz="1500" b="1">
                <a:ea typeface="+mn-lt"/>
                <a:cs typeface="+mn-lt"/>
              </a:rPr>
              <a:t> </a:t>
            </a:r>
            <a:r>
              <a:rPr lang="tr-TR" sz="1500" b="1" err="1">
                <a:ea typeface="+mn-lt"/>
                <a:cs typeface="+mn-lt"/>
              </a:rPr>
              <a:t>Big</a:t>
            </a:r>
            <a:r>
              <a:rPr lang="tr-TR" sz="1500" b="1">
                <a:ea typeface="+mn-lt"/>
                <a:cs typeface="+mn-lt"/>
              </a:rPr>
              <a:t> &amp; Small</a:t>
            </a:r>
            <a:r>
              <a:rPr lang="tr-TR" sz="1500">
                <a:ea typeface="+mn-lt"/>
                <a:cs typeface="+mn-lt"/>
              </a:rPr>
              <a:t>: </a:t>
            </a:r>
            <a:r>
              <a:rPr lang="tr-TR" sz="1500" err="1">
                <a:ea typeface="+mn-lt"/>
                <a:cs typeface="+mn-lt"/>
              </a:rPr>
              <a:t>Represents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the</a:t>
            </a:r>
            <a:r>
              <a:rPr lang="tr-TR" sz="1500">
                <a:ea typeface="+mn-lt"/>
                <a:cs typeface="+mn-lt"/>
              </a:rPr>
              <a:t> size </a:t>
            </a:r>
            <a:r>
              <a:rPr lang="tr-TR" sz="1500" err="1">
                <a:ea typeface="+mn-lt"/>
                <a:cs typeface="+mn-lt"/>
              </a:rPr>
              <a:t>dichotomy</a:t>
            </a:r>
            <a:r>
              <a:rPr lang="tr-TR" sz="1500">
                <a:ea typeface="+mn-lt"/>
                <a:cs typeface="+mn-lt"/>
              </a:rPr>
              <a:t>.</a:t>
            </a:r>
          </a:p>
          <a:p>
            <a:pPr lvl="1" algn="l">
              <a:buFont typeface="Courier New" charset="2"/>
              <a:buChar char="o"/>
            </a:pPr>
            <a:r>
              <a:rPr lang="tr-TR" sz="1500" b="1">
                <a:ea typeface="+mn-lt"/>
                <a:cs typeface="+mn-lt"/>
              </a:rPr>
              <a:t> Young &amp; </a:t>
            </a:r>
            <a:r>
              <a:rPr lang="tr-TR" sz="1500" b="1" err="1">
                <a:ea typeface="+mn-lt"/>
                <a:cs typeface="+mn-lt"/>
              </a:rPr>
              <a:t>Old</a:t>
            </a:r>
            <a:r>
              <a:rPr lang="tr-TR" sz="1500">
                <a:ea typeface="+mn-lt"/>
                <a:cs typeface="+mn-lt"/>
              </a:rPr>
              <a:t>: </a:t>
            </a:r>
            <a:r>
              <a:rPr lang="tr-TR" sz="1500" err="1">
                <a:ea typeface="+mn-lt"/>
                <a:cs typeface="+mn-lt"/>
              </a:rPr>
              <a:t>Represents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the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age</a:t>
            </a:r>
            <a:r>
              <a:rPr lang="tr-TR" sz="1500">
                <a:ea typeface="+mn-lt"/>
                <a:cs typeface="+mn-lt"/>
              </a:rPr>
              <a:t> </a:t>
            </a:r>
            <a:r>
              <a:rPr lang="tr-TR" sz="1500" err="1">
                <a:ea typeface="+mn-lt"/>
                <a:cs typeface="+mn-lt"/>
              </a:rPr>
              <a:t>dichotomy</a:t>
            </a:r>
            <a:r>
              <a:rPr lang="tr-TR" sz="1500">
                <a:ea typeface="+mn-lt"/>
                <a:cs typeface="+mn-lt"/>
              </a:rPr>
              <a:t>.</a:t>
            </a:r>
            <a:endParaRPr lang="tr-TR" sz="1500"/>
          </a:p>
          <a:p>
            <a:pPr lvl="1" algn="l">
              <a:buFont typeface="Courier New" charset="2"/>
              <a:buChar char="o"/>
            </a:pPr>
            <a:endParaRPr lang="tr-TR" sz="1400"/>
          </a:p>
          <a:p>
            <a:pPr marL="285750" indent="-285750" algn="l">
              <a:buFont typeface="Arial" charset="2"/>
              <a:buChar char="•"/>
            </a:pPr>
            <a:endParaRPr lang="tr-TR" sz="12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insan yüzü, çizgi film, kurgusal karakter, kızgın, öfkeli içeren bir resim&#10;&#10;Açıklama otomatik olarak oluşturuldu">
            <a:extLst>
              <a:ext uri="{FF2B5EF4-FFF2-40B4-BE49-F238E27FC236}">
                <a16:creationId xmlns:a16="http://schemas.microsoft.com/office/drawing/2014/main" id="{C339D6D3-8FD6-5375-223E-84431E69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09" y="3426691"/>
            <a:ext cx="2464799" cy="3260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5593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Is it </a:t>
            </a:r>
            <a:r>
              <a:rPr lang="tr-TR" sz="4000" err="1"/>
              <a:t>allowed</a:t>
            </a:r>
            <a:r>
              <a:rPr lang="tr-TR" sz="4000"/>
              <a:t> </a:t>
            </a:r>
            <a:r>
              <a:rPr lang="tr-TR" sz="4000" err="1"/>
              <a:t>to</a:t>
            </a:r>
            <a:r>
              <a:rPr lang="tr-TR" sz="4000"/>
              <a:t> </a:t>
            </a:r>
            <a:r>
              <a:rPr lang="tr-TR" sz="4000" err="1"/>
              <a:t>kill</a:t>
            </a:r>
            <a:r>
              <a:rPr lang="tr-TR" sz="4000"/>
              <a:t> </a:t>
            </a:r>
            <a:r>
              <a:rPr lang="tr-TR" sz="4000" err="1"/>
              <a:t>civils</a:t>
            </a:r>
            <a:r>
              <a:rPr lang="tr-TR" sz="4000"/>
              <a:t> as </a:t>
            </a:r>
            <a:r>
              <a:rPr lang="tr-TR" sz="4000" err="1"/>
              <a:t>Muslim</a:t>
            </a:r>
            <a:r>
              <a:rPr lang="tr-TR" sz="4000"/>
              <a:t>?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498697"/>
            <a:ext cx="9156915" cy="47342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Al-Isra (17:33):</a:t>
            </a:r>
            <a:endParaRPr lang="tr-TR" sz="1000">
              <a:ea typeface="+mn-lt"/>
              <a:cs typeface="+mn-lt"/>
            </a:endParaRPr>
          </a:p>
          <a:p>
            <a:pPr marL="914400" lvl="1" indent="-285750" algn="l">
              <a:buFont typeface="Courier New" charset="2"/>
              <a:buChar char="o"/>
            </a:pPr>
            <a:r>
              <a:rPr lang="tr-TR" sz="1200" b="1">
                <a:ea typeface="+mn-lt"/>
                <a:cs typeface="+mn-lt"/>
              </a:rPr>
              <a:t>"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do not </a:t>
            </a:r>
            <a:r>
              <a:rPr lang="tr-TR" sz="1200" b="1" err="1">
                <a:ea typeface="+mn-lt"/>
                <a:cs typeface="+mn-lt"/>
              </a:rPr>
              <a:t>kill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the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soul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which</a:t>
            </a:r>
            <a:r>
              <a:rPr lang="tr-TR" sz="1200" b="1">
                <a:ea typeface="+mn-lt"/>
                <a:cs typeface="+mn-lt"/>
              </a:rPr>
              <a:t> Allah has </a:t>
            </a:r>
            <a:r>
              <a:rPr lang="tr-TR" sz="1200" b="1" err="1">
                <a:ea typeface="+mn-lt"/>
                <a:cs typeface="+mn-lt"/>
              </a:rPr>
              <a:t>forbidden</a:t>
            </a:r>
            <a:r>
              <a:rPr lang="tr-TR" sz="1200" b="1">
                <a:ea typeface="+mn-lt"/>
                <a:cs typeface="+mn-lt"/>
              </a:rPr>
              <a:t>, </a:t>
            </a:r>
            <a:r>
              <a:rPr lang="tr-TR" sz="1200" b="1" err="1">
                <a:ea typeface="+mn-lt"/>
                <a:cs typeface="+mn-lt"/>
              </a:rPr>
              <a:t>except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by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right</a:t>
            </a:r>
            <a:r>
              <a:rPr lang="tr-TR" sz="1200" b="1">
                <a:ea typeface="+mn-lt"/>
                <a:cs typeface="+mn-lt"/>
              </a:rPr>
              <a:t>.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whoever</a:t>
            </a:r>
            <a:r>
              <a:rPr lang="tr-TR" sz="1200" b="1">
                <a:ea typeface="+mn-lt"/>
                <a:cs typeface="+mn-lt"/>
              </a:rPr>
              <a:t> is </a:t>
            </a:r>
            <a:r>
              <a:rPr lang="tr-TR" sz="1200" b="1" err="1">
                <a:ea typeface="+mn-lt"/>
                <a:cs typeface="+mn-lt"/>
              </a:rPr>
              <a:t>killed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unjustly</a:t>
            </a:r>
            <a:r>
              <a:rPr lang="tr-TR" sz="1200" b="1">
                <a:ea typeface="+mn-lt"/>
                <a:cs typeface="+mn-lt"/>
              </a:rPr>
              <a:t> - </a:t>
            </a:r>
            <a:r>
              <a:rPr lang="tr-TR" sz="1200" b="1" err="1">
                <a:ea typeface="+mn-lt"/>
                <a:cs typeface="+mn-lt"/>
              </a:rPr>
              <a:t>We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have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given</a:t>
            </a:r>
            <a:r>
              <a:rPr lang="tr-TR" sz="1200" b="1">
                <a:ea typeface="+mn-lt"/>
                <a:cs typeface="+mn-lt"/>
              </a:rPr>
              <a:t> his </a:t>
            </a:r>
            <a:r>
              <a:rPr lang="tr-TR" sz="1200" b="1" err="1">
                <a:ea typeface="+mn-lt"/>
                <a:cs typeface="+mn-lt"/>
              </a:rPr>
              <a:t>heir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authority</a:t>
            </a:r>
            <a:r>
              <a:rPr lang="tr-TR" sz="1200" b="1">
                <a:ea typeface="+mn-lt"/>
                <a:cs typeface="+mn-lt"/>
              </a:rPr>
              <a:t>, but </a:t>
            </a:r>
            <a:r>
              <a:rPr lang="tr-TR" sz="1200" b="1" err="1">
                <a:ea typeface="+mn-lt"/>
                <a:cs typeface="+mn-lt"/>
              </a:rPr>
              <a:t>let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him</a:t>
            </a:r>
            <a:r>
              <a:rPr lang="tr-TR" sz="1200" b="1">
                <a:ea typeface="+mn-lt"/>
                <a:cs typeface="+mn-lt"/>
              </a:rPr>
              <a:t> not </a:t>
            </a:r>
            <a:r>
              <a:rPr lang="tr-TR" sz="1200" b="1" err="1">
                <a:ea typeface="+mn-lt"/>
                <a:cs typeface="+mn-lt"/>
              </a:rPr>
              <a:t>exceed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limits</a:t>
            </a:r>
            <a:r>
              <a:rPr lang="tr-TR" sz="1200" b="1">
                <a:ea typeface="+mn-lt"/>
                <a:cs typeface="+mn-lt"/>
              </a:rPr>
              <a:t> in [</a:t>
            </a:r>
            <a:r>
              <a:rPr lang="tr-TR" sz="1200" b="1" err="1">
                <a:ea typeface="+mn-lt"/>
                <a:cs typeface="+mn-lt"/>
              </a:rPr>
              <a:t>the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matter</a:t>
            </a:r>
            <a:r>
              <a:rPr lang="tr-TR" sz="1200" b="1">
                <a:ea typeface="+mn-lt"/>
                <a:cs typeface="+mn-lt"/>
              </a:rPr>
              <a:t> of] </a:t>
            </a:r>
            <a:r>
              <a:rPr lang="tr-TR" sz="1200" b="1" err="1">
                <a:ea typeface="+mn-lt"/>
                <a:cs typeface="+mn-lt"/>
              </a:rPr>
              <a:t>taking</a:t>
            </a:r>
            <a:r>
              <a:rPr lang="tr-TR" sz="1200" b="1">
                <a:ea typeface="+mn-lt"/>
                <a:cs typeface="+mn-lt"/>
              </a:rPr>
              <a:t> life. </a:t>
            </a:r>
            <a:r>
              <a:rPr lang="tr-TR" sz="1200" b="1" err="1">
                <a:ea typeface="+mn-lt"/>
                <a:cs typeface="+mn-lt"/>
              </a:rPr>
              <a:t>Indeed</a:t>
            </a:r>
            <a:r>
              <a:rPr lang="tr-TR" sz="1200" b="1">
                <a:ea typeface="+mn-lt"/>
                <a:cs typeface="+mn-lt"/>
              </a:rPr>
              <a:t>, he has </a:t>
            </a:r>
            <a:r>
              <a:rPr lang="tr-TR" sz="1200" b="1" err="1">
                <a:ea typeface="+mn-lt"/>
                <a:cs typeface="+mn-lt"/>
              </a:rPr>
              <a:t>been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supported</a:t>
            </a:r>
            <a:r>
              <a:rPr lang="tr-TR" sz="1200" b="1">
                <a:ea typeface="+mn-lt"/>
                <a:cs typeface="+mn-lt"/>
              </a:rPr>
              <a:t> [</a:t>
            </a:r>
            <a:r>
              <a:rPr lang="tr-TR" sz="1200" b="1" err="1">
                <a:ea typeface="+mn-lt"/>
                <a:cs typeface="+mn-lt"/>
              </a:rPr>
              <a:t>by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the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law</a:t>
            </a:r>
            <a:r>
              <a:rPr lang="tr-TR" sz="1200" b="1">
                <a:ea typeface="+mn-lt"/>
                <a:cs typeface="+mn-lt"/>
              </a:rPr>
              <a:t>]."</a:t>
            </a:r>
            <a:endParaRPr lang="tr-TR" sz="1200">
              <a:ea typeface="+mn-lt"/>
              <a:cs typeface="+mn-lt"/>
            </a:endParaRPr>
          </a:p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An-Nisa (4:93):</a:t>
            </a:r>
          </a:p>
          <a:p>
            <a:pPr marL="914400" lvl="1" indent="-285750" algn="l">
              <a:buFont typeface="Courier New"/>
              <a:buChar char="o"/>
            </a:pPr>
            <a:r>
              <a:rPr lang="tr-TR" sz="1200">
                <a:ea typeface="+mn-lt"/>
                <a:cs typeface="+mn-lt"/>
              </a:rPr>
              <a:t>"But </a:t>
            </a:r>
            <a:r>
              <a:rPr lang="tr-TR" sz="1200" err="1">
                <a:ea typeface="+mn-lt"/>
                <a:cs typeface="+mn-lt"/>
              </a:rPr>
              <a:t>whoever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kills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believer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intentionally</a:t>
            </a:r>
            <a:r>
              <a:rPr lang="tr-TR" sz="1200">
                <a:ea typeface="+mn-lt"/>
                <a:cs typeface="+mn-lt"/>
              </a:rPr>
              <a:t> - his </a:t>
            </a:r>
            <a:r>
              <a:rPr lang="tr-TR" sz="1200" err="1">
                <a:ea typeface="+mn-lt"/>
                <a:cs typeface="+mn-lt"/>
              </a:rPr>
              <a:t>recompense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Hell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wherein</a:t>
            </a:r>
            <a:r>
              <a:rPr lang="tr-TR" sz="1200">
                <a:ea typeface="+mn-lt"/>
                <a:cs typeface="+mn-lt"/>
              </a:rPr>
              <a:t> he </a:t>
            </a:r>
            <a:r>
              <a:rPr lang="tr-TR" sz="1200" err="1">
                <a:ea typeface="+mn-lt"/>
                <a:cs typeface="+mn-lt"/>
              </a:rPr>
              <a:t>will</a:t>
            </a:r>
            <a:r>
              <a:rPr lang="tr-TR" sz="1200">
                <a:ea typeface="+mn-lt"/>
                <a:cs typeface="+mn-lt"/>
              </a:rPr>
              <a:t> abide </a:t>
            </a:r>
            <a:r>
              <a:rPr lang="tr-TR" sz="1200" err="1">
                <a:ea typeface="+mn-lt"/>
                <a:cs typeface="+mn-lt"/>
              </a:rPr>
              <a:t>eternally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Allah has </a:t>
            </a:r>
            <a:r>
              <a:rPr lang="tr-TR" sz="1200" err="1">
                <a:ea typeface="+mn-lt"/>
                <a:cs typeface="+mn-lt"/>
              </a:rPr>
              <a:t>become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angry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has </a:t>
            </a:r>
            <a:r>
              <a:rPr lang="tr-TR" sz="1200" err="1">
                <a:ea typeface="+mn-lt"/>
                <a:cs typeface="+mn-lt"/>
              </a:rPr>
              <a:t>cursed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has </a:t>
            </a:r>
            <a:r>
              <a:rPr lang="tr-TR" sz="1200" err="1">
                <a:ea typeface="+mn-lt"/>
                <a:cs typeface="+mn-lt"/>
              </a:rPr>
              <a:t>prepared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great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punishment</a:t>
            </a:r>
            <a:r>
              <a:rPr lang="tr-TR" sz="1200">
                <a:ea typeface="+mn-lt"/>
                <a:cs typeface="+mn-lt"/>
              </a:rPr>
              <a:t>."</a:t>
            </a:r>
          </a:p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Al-</a:t>
            </a:r>
            <a:r>
              <a:rPr lang="tr-TR" sz="1400" err="1">
                <a:ea typeface="+mn-lt"/>
                <a:cs typeface="+mn-lt"/>
              </a:rPr>
              <a:t>Baqarah</a:t>
            </a:r>
            <a:r>
              <a:rPr lang="tr-TR" sz="1400">
                <a:ea typeface="+mn-lt"/>
                <a:cs typeface="+mn-lt"/>
              </a:rPr>
              <a:t> (2:190):</a:t>
            </a:r>
          </a:p>
          <a:p>
            <a:pPr marL="914400" lvl="1" indent="-28575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"</a:t>
            </a:r>
            <a:r>
              <a:rPr lang="tr-TR" sz="1200" err="1">
                <a:ea typeface="+mn-lt"/>
                <a:cs typeface="+mn-lt"/>
              </a:rPr>
              <a:t>Fight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way</a:t>
            </a:r>
            <a:r>
              <a:rPr lang="tr-TR" sz="1200">
                <a:ea typeface="+mn-lt"/>
                <a:cs typeface="+mn-lt"/>
              </a:rPr>
              <a:t> of Allah </a:t>
            </a:r>
            <a:r>
              <a:rPr lang="tr-TR" sz="1200" err="1">
                <a:ea typeface="+mn-lt"/>
                <a:cs typeface="+mn-lt"/>
              </a:rPr>
              <a:t>those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but do not </a:t>
            </a:r>
            <a:r>
              <a:rPr lang="tr-TR" sz="1200" err="1">
                <a:ea typeface="+mn-lt"/>
                <a:cs typeface="+mn-lt"/>
              </a:rPr>
              <a:t>transgress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Indeed</a:t>
            </a:r>
            <a:r>
              <a:rPr lang="tr-TR" sz="1200">
                <a:ea typeface="+mn-lt"/>
                <a:cs typeface="+mn-lt"/>
              </a:rPr>
              <a:t>. Allah </a:t>
            </a:r>
            <a:r>
              <a:rPr lang="tr-TR" sz="1200" err="1">
                <a:ea typeface="+mn-lt"/>
                <a:cs typeface="+mn-lt"/>
              </a:rPr>
              <a:t>does</a:t>
            </a:r>
            <a:r>
              <a:rPr lang="tr-TR" sz="1200">
                <a:ea typeface="+mn-lt"/>
                <a:cs typeface="+mn-lt"/>
              </a:rPr>
              <a:t> not </a:t>
            </a:r>
            <a:r>
              <a:rPr lang="tr-TR" sz="1200" err="1">
                <a:ea typeface="+mn-lt"/>
                <a:cs typeface="+mn-lt"/>
              </a:rPr>
              <a:t>like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transgressors</a:t>
            </a:r>
            <a:r>
              <a:rPr lang="tr-TR" sz="1200">
                <a:ea typeface="+mn-lt"/>
                <a:cs typeface="+mn-lt"/>
              </a:rPr>
              <a:t>."</a:t>
            </a:r>
          </a:p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Al-</a:t>
            </a:r>
            <a:r>
              <a:rPr lang="tr-TR" sz="1400" err="1">
                <a:ea typeface="+mn-lt"/>
                <a:cs typeface="+mn-lt"/>
              </a:rPr>
              <a:t>Ma'idah</a:t>
            </a:r>
            <a:r>
              <a:rPr lang="tr-TR" sz="1400">
                <a:ea typeface="+mn-lt"/>
                <a:cs typeface="+mn-lt"/>
              </a:rPr>
              <a:t> (5:32):</a:t>
            </a:r>
            <a:endParaRPr lang="tr-TR" sz="1400" err="1">
              <a:ea typeface="+mn-lt"/>
              <a:cs typeface="+mn-lt"/>
            </a:endParaRPr>
          </a:p>
          <a:p>
            <a:pPr marL="914400" lvl="1" indent="-28575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"</a:t>
            </a:r>
            <a:r>
              <a:rPr lang="tr-TR" sz="1200" err="1">
                <a:ea typeface="+mn-lt"/>
                <a:cs typeface="+mn-lt"/>
              </a:rPr>
              <a:t>Because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decreed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upon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Children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Israel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whoever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kills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soul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unless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soul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corruption</a:t>
            </a:r>
            <a:r>
              <a:rPr lang="tr-TR" sz="1200">
                <a:ea typeface="+mn-lt"/>
                <a:cs typeface="+mn-lt"/>
              </a:rPr>
              <a:t> [done]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land</a:t>
            </a:r>
            <a:r>
              <a:rPr lang="tr-TR" sz="1200">
                <a:ea typeface="+mn-lt"/>
                <a:cs typeface="+mn-lt"/>
              </a:rPr>
              <a:t> - it is as </a:t>
            </a:r>
            <a:r>
              <a:rPr lang="tr-TR" sz="1200" err="1">
                <a:ea typeface="+mn-lt"/>
                <a:cs typeface="+mn-lt"/>
              </a:rPr>
              <a:t>if</a:t>
            </a:r>
            <a:r>
              <a:rPr lang="tr-TR" sz="1200">
                <a:ea typeface="+mn-lt"/>
                <a:cs typeface="+mn-lt"/>
              </a:rPr>
              <a:t> he had </a:t>
            </a:r>
            <a:r>
              <a:rPr lang="tr-TR" sz="1200" err="1">
                <a:ea typeface="+mn-lt"/>
                <a:cs typeface="+mn-lt"/>
              </a:rPr>
              <a:t>slain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mankind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entirely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whoever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saves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- it is as </a:t>
            </a:r>
            <a:r>
              <a:rPr lang="tr-TR" sz="1200" err="1">
                <a:ea typeface="+mn-lt"/>
                <a:cs typeface="+mn-lt"/>
              </a:rPr>
              <a:t>if</a:t>
            </a:r>
            <a:r>
              <a:rPr lang="tr-TR" sz="1200">
                <a:ea typeface="+mn-lt"/>
                <a:cs typeface="+mn-lt"/>
              </a:rPr>
              <a:t> he had </a:t>
            </a:r>
            <a:r>
              <a:rPr lang="tr-TR" sz="1200" err="1">
                <a:ea typeface="+mn-lt"/>
                <a:cs typeface="+mn-lt"/>
              </a:rPr>
              <a:t>saved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mankind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entirely</a:t>
            </a:r>
            <a:r>
              <a:rPr lang="tr-TR" sz="1200">
                <a:ea typeface="+mn-lt"/>
                <a:cs typeface="+mn-lt"/>
              </a:rPr>
              <a:t>."</a:t>
            </a:r>
          </a:p>
          <a:p>
            <a:pPr marL="914400" lvl="1" indent="-285750" algn="l">
              <a:buFont typeface="Courier New" charset="2"/>
              <a:buChar char="o"/>
            </a:pPr>
            <a:endParaRPr lang="tr-TR" sz="1200"/>
          </a:p>
          <a:p>
            <a:pPr marL="457200" indent="-457200" algn="l">
              <a:buAutoNum type="arabicPeriod"/>
            </a:pPr>
            <a:r>
              <a:rPr lang="tr-TR" sz="1400" b="1">
                <a:ea typeface="+mn-lt"/>
                <a:cs typeface="+mn-lt"/>
              </a:rPr>
              <a:t>Sunan Abu </a:t>
            </a:r>
            <a:r>
              <a:rPr lang="tr-TR" sz="1400" b="1" err="1">
                <a:ea typeface="+mn-lt"/>
                <a:cs typeface="+mn-lt"/>
              </a:rPr>
              <a:t>Dawud</a:t>
            </a:r>
            <a:r>
              <a:rPr lang="tr-TR" sz="1400" b="1">
                <a:ea typeface="+mn-lt"/>
                <a:cs typeface="+mn-lt"/>
              </a:rPr>
              <a:t> 2614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Narrated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Anas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ibn</a:t>
            </a:r>
            <a:r>
              <a:rPr lang="tr-TR" sz="1400">
                <a:ea typeface="+mn-lt"/>
                <a:cs typeface="+mn-lt"/>
              </a:rPr>
              <a:t> Malik,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Prophet</a:t>
            </a:r>
            <a:r>
              <a:rPr lang="tr-TR" sz="1400">
                <a:ea typeface="+mn-lt"/>
                <a:cs typeface="+mn-lt"/>
              </a:rPr>
              <a:t> (</a:t>
            </a:r>
            <a:r>
              <a:rPr lang="tr-TR" sz="1400" err="1">
                <a:ea typeface="+mn-lt"/>
                <a:cs typeface="+mn-lt"/>
              </a:rPr>
              <a:t>peace</a:t>
            </a:r>
            <a:r>
              <a:rPr lang="tr-TR" sz="1400">
                <a:ea typeface="+mn-lt"/>
                <a:cs typeface="+mn-lt"/>
              </a:rPr>
              <a:t> be </a:t>
            </a:r>
            <a:r>
              <a:rPr lang="tr-TR" sz="1400" err="1">
                <a:ea typeface="+mn-lt"/>
                <a:cs typeface="+mn-lt"/>
              </a:rPr>
              <a:t>upon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him</a:t>
            </a:r>
            <a:r>
              <a:rPr lang="tr-TR" sz="1400">
                <a:ea typeface="+mn-lt"/>
                <a:cs typeface="+mn-lt"/>
              </a:rPr>
              <a:t>) </a:t>
            </a:r>
            <a:r>
              <a:rPr lang="tr-TR" sz="1400" err="1">
                <a:ea typeface="+mn-lt"/>
                <a:cs typeface="+mn-lt"/>
              </a:rPr>
              <a:t>said</a:t>
            </a:r>
            <a:r>
              <a:rPr lang="tr-TR" sz="1400">
                <a:ea typeface="+mn-lt"/>
                <a:cs typeface="+mn-lt"/>
              </a:rPr>
              <a:t>, </a:t>
            </a:r>
          </a:p>
          <a:p>
            <a:pPr marL="914400" lvl="1" indent="-285750" algn="l">
              <a:buFont typeface="Courier New" charset="2"/>
              <a:buChar char="o"/>
            </a:pPr>
            <a:r>
              <a:rPr lang="tr-TR" sz="1200">
                <a:ea typeface="+mn-lt"/>
                <a:cs typeface="+mn-lt"/>
              </a:rPr>
              <a:t>"</a:t>
            </a:r>
            <a:r>
              <a:rPr lang="tr-TR" sz="1200" err="1">
                <a:ea typeface="+mn-lt"/>
                <a:cs typeface="+mn-lt"/>
              </a:rPr>
              <a:t>Go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Allah's</a:t>
            </a:r>
            <a:r>
              <a:rPr lang="tr-TR" sz="1200">
                <a:ea typeface="+mn-lt"/>
                <a:cs typeface="+mn-lt"/>
              </a:rPr>
              <a:t> name, </a:t>
            </a:r>
            <a:r>
              <a:rPr lang="tr-TR" sz="1200" err="1">
                <a:ea typeface="+mn-lt"/>
                <a:cs typeface="+mn-lt"/>
              </a:rPr>
              <a:t>trusting</a:t>
            </a:r>
            <a:r>
              <a:rPr lang="tr-TR" sz="1200">
                <a:ea typeface="+mn-lt"/>
                <a:cs typeface="+mn-lt"/>
              </a:rPr>
              <a:t> in Allah,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adhering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religion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Allah's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Apostle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u="sng">
                <a:ea typeface="+mn-lt"/>
                <a:cs typeface="+mn-lt"/>
              </a:rPr>
              <a:t>Do not </a:t>
            </a:r>
            <a:r>
              <a:rPr lang="tr-TR" sz="1200" u="sng" err="1">
                <a:ea typeface="+mn-lt"/>
                <a:cs typeface="+mn-lt"/>
              </a:rPr>
              <a:t>kill</a:t>
            </a:r>
            <a:r>
              <a:rPr lang="tr-TR" sz="1200" u="sng">
                <a:ea typeface="+mn-lt"/>
                <a:cs typeface="+mn-lt"/>
              </a:rPr>
              <a:t> a </a:t>
            </a:r>
            <a:r>
              <a:rPr lang="tr-TR" sz="1200" u="sng" err="1">
                <a:ea typeface="+mn-lt"/>
                <a:cs typeface="+mn-lt"/>
              </a:rPr>
              <a:t>decrepit</a:t>
            </a:r>
            <a:r>
              <a:rPr lang="tr-TR" sz="1200" u="sng">
                <a:ea typeface="+mn-lt"/>
                <a:cs typeface="+mn-lt"/>
              </a:rPr>
              <a:t> </a:t>
            </a:r>
            <a:r>
              <a:rPr lang="tr-TR" sz="1200" u="sng" err="1">
                <a:ea typeface="+mn-lt"/>
                <a:cs typeface="+mn-lt"/>
              </a:rPr>
              <a:t>old</a:t>
            </a:r>
            <a:r>
              <a:rPr lang="tr-TR" sz="1200" u="sng">
                <a:ea typeface="+mn-lt"/>
                <a:cs typeface="+mn-lt"/>
              </a:rPr>
              <a:t> </a:t>
            </a:r>
            <a:r>
              <a:rPr lang="tr-TR" sz="1200" u="sng" err="1">
                <a:ea typeface="+mn-lt"/>
                <a:cs typeface="+mn-lt"/>
              </a:rPr>
              <a:t>man</a:t>
            </a:r>
            <a:r>
              <a:rPr lang="tr-TR" sz="1200" u="sng">
                <a:ea typeface="+mn-lt"/>
                <a:cs typeface="+mn-lt"/>
              </a:rPr>
              <a:t>, </a:t>
            </a:r>
            <a:r>
              <a:rPr lang="tr-TR" sz="1200" u="sng" err="1">
                <a:ea typeface="+mn-lt"/>
                <a:cs typeface="+mn-lt"/>
              </a:rPr>
              <a:t>or</a:t>
            </a:r>
            <a:r>
              <a:rPr lang="tr-TR" sz="1200" u="sng">
                <a:ea typeface="+mn-lt"/>
                <a:cs typeface="+mn-lt"/>
              </a:rPr>
              <a:t> a </a:t>
            </a:r>
            <a:r>
              <a:rPr lang="tr-TR" sz="1200" u="sng" err="1">
                <a:ea typeface="+mn-lt"/>
                <a:cs typeface="+mn-lt"/>
              </a:rPr>
              <a:t>young</a:t>
            </a:r>
            <a:r>
              <a:rPr lang="tr-TR" sz="1200" u="sng">
                <a:ea typeface="+mn-lt"/>
                <a:cs typeface="+mn-lt"/>
              </a:rPr>
              <a:t> infant, </a:t>
            </a:r>
            <a:r>
              <a:rPr lang="tr-TR" sz="1200" u="sng" err="1">
                <a:ea typeface="+mn-lt"/>
                <a:cs typeface="+mn-lt"/>
              </a:rPr>
              <a:t>or</a:t>
            </a:r>
            <a:r>
              <a:rPr lang="tr-TR" sz="1200" u="sng">
                <a:ea typeface="+mn-lt"/>
                <a:cs typeface="+mn-lt"/>
              </a:rPr>
              <a:t> a </a:t>
            </a:r>
            <a:r>
              <a:rPr lang="tr-TR" sz="1200" u="sng" err="1">
                <a:ea typeface="+mn-lt"/>
                <a:cs typeface="+mn-lt"/>
              </a:rPr>
              <a:t>child</a:t>
            </a:r>
            <a:r>
              <a:rPr lang="tr-TR" sz="1200" u="sng">
                <a:ea typeface="+mn-lt"/>
                <a:cs typeface="+mn-lt"/>
              </a:rPr>
              <a:t>, </a:t>
            </a:r>
            <a:r>
              <a:rPr lang="tr-TR" sz="1200" u="sng" err="1">
                <a:ea typeface="+mn-lt"/>
                <a:cs typeface="+mn-lt"/>
              </a:rPr>
              <a:t>or</a:t>
            </a:r>
            <a:r>
              <a:rPr lang="tr-TR" sz="1200" u="sng">
                <a:ea typeface="+mn-lt"/>
                <a:cs typeface="+mn-lt"/>
              </a:rPr>
              <a:t> a </a:t>
            </a:r>
            <a:r>
              <a:rPr lang="tr-TR" sz="1200" u="sng" err="1">
                <a:ea typeface="+mn-lt"/>
                <a:cs typeface="+mn-lt"/>
              </a:rPr>
              <a:t>woman</a:t>
            </a:r>
            <a:r>
              <a:rPr lang="tr-TR" sz="1200">
                <a:ea typeface="+mn-lt"/>
                <a:cs typeface="+mn-lt"/>
              </a:rPr>
              <a:t>; do not be </a:t>
            </a:r>
            <a:r>
              <a:rPr lang="tr-TR" sz="1200" err="1">
                <a:ea typeface="+mn-lt"/>
                <a:cs typeface="+mn-lt"/>
              </a:rPr>
              <a:t>dishonest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about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booty</a:t>
            </a:r>
            <a:r>
              <a:rPr lang="tr-TR" sz="1200">
                <a:ea typeface="+mn-lt"/>
                <a:cs typeface="+mn-lt"/>
              </a:rPr>
              <a:t>, but </a:t>
            </a:r>
            <a:r>
              <a:rPr lang="tr-TR" sz="1200" err="1">
                <a:ea typeface="+mn-lt"/>
                <a:cs typeface="+mn-lt"/>
              </a:rPr>
              <a:t>collect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spoils</a:t>
            </a:r>
            <a:r>
              <a:rPr lang="tr-TR" sz="1200">
                <a:ea typeface="+mn-lt"/>
                <a:cs typeface="+mn-lt"/>
              </a:rPr>
              <a:t>, do </a:t>
            </a:r>
            <a:r>
              <a:rPr lang="tr-TR" sz="1200" err="1">
                <a:ea typeface="+mn-lt"/>
                <a:cs typeface="+mn-lt"/>
              </a:rPr>
              <a:t>right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justly</a:t>
            </a:r>
            <a:r>
              <a:rPr lang="tr-TR" sz="1200">
                <a:ea typeface="+mn-lt"/>
                <a:cs typeface="+mn-lt"/>
              </a:rPr>
              <a:t>."</a:t>
            </a:r>
            <a:endParaRPr lang="tr-TR" sz="12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38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875622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do </a:t>
            </a:r>
            <a:r>
              <a:rPr lang="tr-TR" sz="4000" err="1"/>
              <a:t>Muslim</a:t>
            </a:r>
            <a:r>
              <a:rPr lang="tr-TR" sz="4000"/>
              <a:t> </a:t>
            </a:r>
            <a:r>
              <a:rPr lang="tr-TR" sz="4000" err="1"/>
              <a:t>women</a:t>
            </a:r>
            <a:r>
              <a:rPr lang="tr-TR" sz="4000"/>
              <a:t> </a:t>
            </a:r>
            <a:r>
              <a:rPr lang="tr-TR" sz="4000" err="1"/>
              <a:t>wear</a:t>
            </a:r>
            <a:r>
              <a:rPr lang="tr-TR" sz="4000"/>
              <a:t> </a:t>
            </a:r>
            <a:r>
              <a:rPr lang="tr-TR" sz="4000" err="1"/>
              <a:t>hijab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106152"/>
            <a:ext cx="9156915" cy="5196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Difference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between</a:t>
            </a:r>
            <a:r>
              <a:rPr lang="tr-TR" sz="1400">
                <a:ea typeface="+mn-lt"/>
                <a:cs typeface="+mn-lt"/>
              </a:rPr>
              <a:t> Men &amp; </a:t>
            </a:r>
            <a:r>
              <a:rPr lang="tr-TR" sz="1400" err="1">
                <a:ea typeface="+mn-lt"/>
                <a:cs typeface="+mn-lt"/>
              </a:rPr>
              <a:t>Women</a:t>
            </a:r>
            <a:r>
              <a:rPr lang="tr-TR" sz="1400">
                <a:ea typeface="+mn-lt"/>
                <a:cs typeface="+mn-lt"/>
              </a:rPr>
              <a:t>:</a:t>
            </a: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Physical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Differences</a:t>
            </a:r>
            <a:r>
              <a:rPr lang="tr-TR" sz="1200">
                <a:ea typeface="+mn-lt"/>
                <a:cs typeface="+mn-lt"/>
              </a:rPr>
              <a:t>:</a:t>
            </a:r>
          </a:p>
          <a:p>
            <a:pPr marL="1371600" lvl="2" indent="-457200" algn="l">
              <a:buFont typeface="Wingdings" charset="2"/>
              <a:buChar char="§"/>
            </a:pPr>
            <a:r>
              <a:rPr lang="tr-TR" sz="1000">
                <a:ea typeface="+mn-lt"/>
                <a:cs typeface="+mn-lt"/>
              </a:rPr>
              <a:t>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stronger</a:t>
            </a:r>
            <a:endParaRPr lang="tr-TR" sz="1000">
              <a:ea typeface="+mn-lt"/>
              <a:cs typeface="+mn-lt"/>
            </a:endParaRPr>
          </a:p>
          <a:p>
            <a:pPr marL="1371600" lvl="2" indent="-457200" algn="l">
              <a:buFont typeface="Wingdings" charset="2"/>
              <a:buChar char="§"/>
            </a:pP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vulnerable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beautiful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fragile</a:t>
            </a:r>
            <a:endParaRPr lang="tr-TR" sz="1000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200" err="1">
                <a:ea typeface="+mn-lt"/>
                <a:cs typeface="+mn-lt"/>
              </a:rPr>
              <a:t>Mentally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Differences</a:t>
            </a:r>
            <a:r>
              <a:rPr lang="tr-TR" sz="1200">
                <a:ea typeface="+mn-lt"/>
                <a:cs typeface="+mn-lt"/>
              </a:rPr>
              <a:t>:</a:t>
            </a:r>
          </a:p>
          <a:p>
            <a:pPr marL="1371600" lvl="2" indent="-457200" algn="l">
              <a:buFont typeface="Wingdings" charset="2"/>
              <a:buChar char="§"/>
            </a:pPr>
            <a:r>
              <a:rPr lang="tr-TR" sz="1000">
                <a:ea typeface="+mn-lt"/>
                <a:cs typeface="+mn-lt"/>
              </a:rPr>
              <a:t>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decisive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protective</a:t>
            </a:r>
            <a:endParaRPr lang="tr-TR" sz="1000">
              <a:ea typeface="+mn-lt"/>
              <a:cs typeface="+mn-lt"/>
            </a:endParaRPr>
          </a:p>
          <a:p>
            <a:pPr marL="1371600" lvl="2" indent="-457200" algn="l">
              <a:buFont typeface="Wingdings" charset="2"/>
              <a:buChar char="§"/>
            </a:pP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emotional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nurturing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empathetic</a:t>
            </a:r>
            <a:endParaRPr lang="tr-TR" sz="1000">
              <a:ea typeface="+mn-lt"/>
              <a:cs typeface="+mn-lt"/>
            </a:endParaRPr>
          </a:p>
          <a:p>
            <a:pPr marL="457200" indent="-3429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Pearl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Shell </a:t>
            </a:r>
            <a:r>
              <a:rPr lang="tr-TR" sz="1400" err="1">
                <a:ea typeface="+mn-lt"/>
                <a:cs typeface="+mn-lt"/>
              </a:rPr>
              <a:t>Metaphor</a:t>
            </a:r>
            <a:endParaRPr lang="tr-TR" sz="1400">
              <a:ea typeface="+mn-lt"/>
              <a:cs typeface="+mn-lt"/>
            </a:endParaRPr>
          </a:p>
          <a:p>
            <a:pPr marL="457200" lvl="1" algn="l"/>
            <a:r>
              <a:rPr lang="tr-TR" sz="1200" err="1">
                <a:ea typeface="+mn-lt"/>
                <a:cs typeface="+mn-lt"/>
              </a:rPr>
              <a:t>Imagine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beautiful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pearl</a:t>
            </a:r>
            <a:r>
              <a:rPr lang="tr-TR" sz="1200">
                <a:ea typeface="+mn-lt"/>
                <a:cs typeface="+mn-lt"/>
              </a:rPr>
              <a:t> inside a </a:t>
            </a:r>
            <a:r>
              <a:rPr lang="tr-TR" sz="1200" err="1">
                <a:ea typeface="+mn-lt"/>
                <a:cs typeface="+mn-lt"/>
              </a:rPr>
              <a:t>shell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shell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protects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pearl</a:t>
            </a:r>
            <a:r>
              <a:rPr lang="tr-TR" sz="1200">
                <a:ea typeface="+mn-lt"/>
                <a:cs typeface="+mn-lt"/>
              </a:rPr>
              <a:t> </a:t>
            </a:r>
            <a:br>
              <a:rPr lang="tr-TR" sz="1200">
                <a:ea typeface="+mn-lt"/>
                <a:cs typeface="+mn-lt"/>
              </a:rPr>
            </a:b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harm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keeping</a:t>
            </a:r>
            <a:r>
              <a:rPr lang="tr-TR" sz="1200">
                <a:ea typeface="+mn-lt"/>
                <a:cs typeface="+mn-lt"/>
              </a:rPr>
              <a:t> it </a:t>
            </a:r>
            <a:r>
              <a:rPr lang="tr-TR" sz="1200" err="1">
                <a:ea typeface="+mn-lt"/>
                <a:cs typeface="+mn-lt"/>
              </a:rPr>
              <a:t>safe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preserving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beauty</a:t>
            </a:r>
            <a:r>
              <a:rPr lang="tr-TR" sz="1200">
                <a:ea typeface="+mn-lt"/>
                <a:cs typeface="+mn-lt"/>
              </a:rPr>
              <a:t>. </a:t>
            </a:r>
            <a:br>
              <a:rPr lang="tr-TR" sz="1200">
                <a:ea typeface="+mn-lt"/>
                <a:cs typeface="+mn-lt"/>
              </a:rPr>
            </a:b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hijab</a:t>
            </a:r>
            <a:r>
              <a:rPr lang="tr-TR" sz="1200">
                <a:ea typeface="+mn-lt"/>
                <a:cs typeface="+mn-lt"/>
              </a:rPr>
              <a:t> can be </a:t>
            </a:r>
            <a:r>
              <a:rPr lang="tr-TR" sz="1200" err="1">
                <a:ea typeface="+mn-lt"/>
                <a:cs typeface="+mn-lt"/>
              </a:rPr>
              <a:t>seen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shell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woman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precious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pearl</a:t>
            </a:r>
            <a:r>
              <a:rPr lang="tr-TR" sz="1200">
                <a:ea typeface="+mn-lt"/>
                <a:cs typeface="+mn-lt"/>
              </a:rPr>
              <a:t> inside. </a:t>
            </a:r>
            <a:br>
              <a:rPr lang="tr-TR" sz="1200">
                <a:ea typeface="+mn-lt"/>
                <a:cs typeface="+mn-lt"/>
              </a:rPr>
            </a:br>
            <a:r>
              <a:rPr lang="tr-TR" sz="1200" err="1">
                <a:ea typeface="+mn-lt"/>
                <a:cs typeface="+mn-lt"/>
              </a:rPr>
              <a:t>Just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shell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safeguards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pearl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hijab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provides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protection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preserves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dignity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modesty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woman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400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400" err="1">
                <a:ea typeface="+mn-lt"/>
                <a:cs typeface="+mn-lt"/>
              </a:rPr>
              <a:t>Protection</a:t>
            </a:r>
            <a:r>
              <a:rPr lang="tr-TR" sz="16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Just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shell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protects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pearl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external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damage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hijab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protects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woman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unwanted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attention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objectification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914400" lvl="1" indent="-457200" algn="l">
              <a:buFont typeface="Courier New" charset="2"/>
              <a:buChar char="o"/>
            </a:pPr>
            <a:r>
              <a:rPr lang="tr-TR" sz="1400">
                <a:ea typeface="+mn-lt"/>
                <a:cs typeface="+mn-lt"/>
              </a:rPr>
              <a:t>Value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Dignity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pearl</a:t>
            </a:r>
            <a:r>
              <a:rPr lang="tr-TR" sz="1400">
                <a:ea typeface="+mn-lt"/>
                <a:cs typeface="+mn-lt"/>
              </a:rPr>
              <a:t> is </a:t>
            </a:r>
            <a:r>
              <a:rPr lang="tr-TR" sz="1400" err="1">
                <a:ea typeface="+mn-lt"/>
                <a:cs typeface="+mn-lt"/>
              </a:rPr>
              <a:t>valuable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precious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shell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signifies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its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worth</a:t>
            </a:r>
            <a:r>
              <a:rPr lang="tr-TR" sz="1400">
                <a:ea typeface="+mn-lt"/>
                <a:cs typeface="+mn-lt"/>
              </a:rPr>
              <a:t>. </a:t>
            </a:r>
            <a:r>
              <a:rPr lang="tr-TR" sz="1400" err="1">
                <a:ea typeface="+mn-lt"/>
                <a:cs typeface="+mn-lt"/>
              </a:rPr>
              <a:t>Similarly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hijab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signifies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value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dignity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woman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emphasizing</a:t>
            </a:r>
            <a:r>
              <a:rPr lang="tr-TR" sz="1400">
                <a:ea typeface="+mn-lt"/>
                <a:cs typeface="+mn-lt"/>
              </a:rPr>
              <a:t> her </a:t>
            </a:r>
            <a:r>
              <a:rPr lang="tr-TR" sz="1400" err="1">
                <a:ea typeface="+mn-lt"/>
                <a:cs typeface="+mn-lt"/>
              </a:rPr>
              <a:t>inner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qualities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over</a:t>
            </a:r>
            <a:r>
              <a:rPr lang="tr-TR" sz="1400">
                <a:ea typeface="+mn-lt"/>
                <a:cs typeface="+mn-lt"/>
              </a:rPr>
              <a:t> her </a:t>
            </a:r>
            <a:r>
              <a:rPr lang="tr-TR" sz="1400" err="1">
                <a:ea typeface="+mn-lt"/>
                <a:cs typeface="+mn-lt"/>
              </a:rPr>
              <a:t>physical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appearance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/>
          </a:p>
          <a:p>
            <a:pPr marL="457200" indent="-342900" algn="l">
              <a:buAutoNum type="arabicPeriod"/>
            </a:pPr>
            <a:endParaRPr lang="tr-TR" sz="1400">
              <a:ea typeface="+mn-lt"/>
              <a:cs typeface="+mn-lt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doğal malzeme, yer, dış mekan içeren bir resim&#10;&#10;Açıklama otomatik olarak oluşturuldu">
            <a:extLst>
              <a:ext uri="{FF2B5EF4-FFF2-40B4-BE49-F238E27FC236}">
                <a16:creationId xmlns:a16="http://schemas.microsoft.com/office/drawing/2014/main" id="{0A052232-DAA0-753B-0EE6-69BA5332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302" y="1163781"/>
            <a:ext cx="2709304" cy="2729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26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265931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ea typeface="+mj-lt"/>
                <a:cs typeface="+mj-lt"/>
              </a:rPr>
              <a:t>Some</a:t>
            </a:r>
            <a:r>
              <a:rPr lang="tr-TR" sz="4000">
                <a:ea typeface="+mj-lt"/>
                <a:cs typeface="+mj-lt"/>
              </a:rPr>
              <a:t> </a:t>
            </a:r>
            <a:r>
              <a:rPr lang="tr-TR" sz="4000" err="1">
                <a:ea typeface="+mj-lt"/>
                <a:cs typeface="+mj-lt"/>
              </a:rPr>
              <a:t>questions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89914" y="1399094"/>
            <a:ext cx="3164238" cy="5065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tr-TR" err="1"/>
              <a:t>Purpose</a:t>
            </a:r>
            <a:r>
              <a:rPr lang="tr-TR"/>
              <a:t> of life?</a:t>
            </a:r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r>
              <a:rPr lang="tr-TR" err="1"/>
              <a:t>After</a:t>
            </a:r>
            <a:r>
              <a:rPr lang="tr-TR"/>
              <a:t> life?</a:t>
            </a:r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r>
              <a:rPr lang="tr-TR" err="1"/>
              <a:t>Morality</a:t>
            </a:r>
            <a:r>
              <a:rPr lang="tr-TR"/>
              <a:t>?</a:t>
            </a:r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endParaRPr lang="tr-TR"/>
          </a:p>
          <a:p>
            <a:pPr marL="457200" indent="-457200" algn="l">
              <a:buAutoNum type="arabicPeriod"/>
            </a:pPr>
            <a:r>
              <a:rPr lang="tr-TR" err="1"/>
              <a:t>Universe</a:t>
            </a:r>
            <a:r>
              <a:rPr lang="tr-TR"/>
              <a:t> &amp; </a:t>
            </a:r>
            <a:r>
              <a:rPr lang="tr-TR" err="1"/>
              <a:t>Atoms</a:t>
            </a:r>
            <a:r>
              <a:rPr lang="tr-TR"/>
              <a:t>?</a:t>
            </a:r>
          </a:p>
          <a:p>
            <a:pPr marL="457200" indent="-457200" algn="l">
              <a:buAutoNum type="arabicPeriod"/>
            </a:pPr>
            <a:endParaRPr lang="tr-TR"/>
          </a:p>
        </p:txBody>
      </p:sp>
      <p:pic>
        <p:nvPicPr>
          <p:cNvPr id="4" name="Resim 3" descr="Honeybee | Description, Characteristics, Species, Habitat, Life Cycle, &amp;  Facts | Britannica">
            <a:extLst>
              <a:ext uri="{FF2B5EF4-FFF2-40B4-BE49-F238E27FC236}">
                <a16:creationId xmlns:a16="http://schemas.microsoft.com/office/drawing/2014/main" id="{EEF7C513-ABAE-3FE8-8D47-4CC0AAA8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77" y="1110985"/>
            <a:ext cx="1542082" cy="1318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 descr="How a Dung Beetle Became Revered by Ancient Egyptians &amp; Adored by Jewelry  Lovers Alike">
            <a:extLst>
              <a:ext uri="{FF2B5EF4-FFF2-40B4-BE49-F238E27FC236}">
                <a16:creationId xmlns:a16="http://schemas.microsoft.com/office/drawing/2014/main" id="{34383BF0-9AA8-D7F1-4C7C-FD0C31C4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93" y="1011056"/>
            <a:ext cx="1736741" cy="15186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sim 6" descr="The Journey of Farm-Fresh Milk: From Cow to Glass">
            <a:extLst>
              <a:ext uri="{FF2B5EF4-FFF2-40B4-BE49-F238E27FC236}">
                <a16:creationId xmlns:a16="http://schemas.microsoft.com/office/drawing/2014/main" id="{9F676CE6-3B2F-2623-5E96-53DCEE55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537" y="1063930"/>
            <a:ext cx="1451676" cy="1412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Resim 7" descr="1,190,800+ Afterlife Stock Photos, Pictures &amp; Royalty-Free Images - iStock  | Digital afterlife, Ghostbusters afterlife, The afterlife">
            <a:extLst>
              <a:ext uri="{FF2B5EF4-FFF2-40B4-BE49-F238E27FC236}">
                <a16:creationId xmlns:a16="http://schemas.microsoft.com/office/drawing/2014/main" id="{E62E6AFD-71A1-3B40-B905-CF0D2D125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028" y="2725091"/>
            <a:ext cx="1787884" cy="1513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Resim 8" descr="How to Stop the Cycle of Reincarnation: 9 Keys to Nirvana">
            <a:extLst>
              <a:ext uri="{FF2B5EF4-FFF2-40B4-BE49-F238E27FC236}">
                <a16:creationId xmlns:a16="http://schemas.microsoft.com/office/drawing/2014/main" id="{44276E71-24CF-9C77-5709-755E49612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472" y="2813819"/>
            <a:ext cx="1737876" cy="142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Resim 9" descr="6,300+ Heaven Hell Stock Photos, Pictures &amp; Royalty-Free Images - iStock | Heaven  hell painting, Heaven hell background">
            <a:extLst>
              <a:ext uri="{FF2B5EF4-FFF2-40B4-BE49-F238E27FC236}">
                <a16:creationId xmlns:a16="http://schemas.microsoft.com/office/drawing/2014/main" id="{A427EF36-2A93-79C6-04D3-A4DF97BE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077" y="2809842"/>
            <a:ext cx="1658732" cy="15761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Resim 10" descr="Is Morality Timeless?. Can moral values change with time? Or… | by Suhani  Singh | ILLUMINATION | Medium">
            <a:extLst>
              <a:ext uri="{FF2B5EF4-FFF2-40B4-BE49-F238E27FC236}">
                <a16:creationId xmlns:a16="http://schemas.microsoft.com/office/drawing/2014/main" id="{72F3CA95-4442-75E9-CDB6-E69120044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233" y="4396066"/>
            <a:ext cx="1542083" cy="1580828"/>
          </a:xfrm>
          <a:prstGeom prst="rect">
            <a:avLst/>
          </a:prstGeom>
        </p:spPr>
      </p:pic>
      <p:pic>
        <p:nvPicPr>
          <p:cNvPr id="12" name="Resim 11" descr="Explore the Universe | Museum of Science">
            <a:extLst>
              <a:ext uri="{FF2B5EF4-FFF2-40B4-BE49-F238E27FC236}">
                <a16:creationId xmlns:a16="http://schemas.microsoft.com/office/drawing/2014/main" id="{EB3F4619-FF68-E896-ACDC-D698A5A9A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0267" y="4401858"/>
            <a:ext cx="1877878" cy="1595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Resim 12" descr="CuriouSTEM - What are Atoms?">
            <a:extLst>
              <a:ext uri="{FF2B5EF4-FFF2-40B4-BE49-F238E27FC236}">
                <a16:creationId xmlns:a16="http://schemas.microsoft.com/office/drawing/2014/main" id="{753C9B65-6380-26FF-6318-98A8A7267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1282" y="4400210"/>
            <a:ext cx="1658320" cy="1688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733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10417755" cy="675949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</a:t>
            </a:r>
            <a:r>
              <a:rPr lang="tr-TR" sz="4000" err="1"/>
              <a:t>can't</a:t>
            </a:r>
            <a:r>
              <a:rPr lang="tr-TR" sz="4000"/>
              <a:t> </a:t>
            </a:r>
            <a:r>
              <a:rPr lang="tr-TR" sz="4000" err="1"/>
              <a:t>Muslims</a:t>
            </a:r>
            <a:r>
              <a:rPr lang="tr-TR" sz="4000"/>
              <a:t> </a:t>
            </a:r>
            <a:r>
              <a:rPr lang="tr-TR" sz="4000" err="1"/>
              <a:t>eat</a:t>
            </a:r>
            <a:r>
              <a:rPr lang="tr-TR" sz="4000"/>
              <a:t> </a:t>
            </a:r>
            <a:r>
              <a:rPr lang="tr-TR" sz="4000" err="1"/>
              <a:t>pork</a:t>
            </a:r>
            <a:r>
              <a:rPr lang="tr-TR" sz="4000"/>
              <a:t> </a:t>
            </a:r>
            <a:r>
              <a:rPr lang="tr-TR" sz="4000" err="1"/>
              <a:t>or</a:t>
            </a:r>
            <a:r>
              <a:rPr lang="tr-TR" sz="4000"/>
              <a:t> </a:t>
            </a:r>
            <a:r>
              <a:rPr lang="tr-TR" sz="4000" err="1"/>
              <a:t>drink</a:t>
            </a:r>
            <a:r>
              <a:rPr lang="tr-TR" sz="4000"/>
              <a:t> </a:t>
            </a:r>
            <a:r>
              <a:rPr lang="tr-TR" sz="4000" err="1"/>
              <a:t>alcohol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498697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Islamic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Perspective</a:t>
            </a:r>
            <a:r>
              <a:rPr lang="tr-TR" sz="1400" b="1">
                <a:ea typeface="+mn-lt"/>
                <a:cs typeface="+mn-lt"/>
              </a:rPr>
              <a:t> on </a:t>
            </a:r>
            <a:r>
              <a:rPr lang="tr-TR" sz="1400" b="1" err="1">
                <a:ea typeface="+mn-lt"/>
                <a:cs typeface="+mn-lt"/>
              </a:rPr>
              <a:t>Pork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and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Alcohol</a:t>
            </a:r>
            <a:endParaRPr lang="tr-TR" err="1">
              <a:ea typeface="+mn-lt"/>
              <a:cs typeface="+mn-lt"/>
            </a:endParaRPr>
          </a:p>
          <a:p>
            <a:pPr marL="800100" lvl="1" indent="-34290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Pork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Prohibited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Surah</a:t>
            </a:r>
            <a:r>
              <a:rPr lang="tr-TR" sz="1200">
                <a:ea typeface="+mn-lt"/>
                <a:cs typeface="+mn-lt"/>
              </a:rPr>
              <a:t> Al-</a:t>
            </a:r>
            <a:r>
              <a:rPr lang="tr-TR" sz="1200" err="1">
                <a:ea typeface="+mn-lt"/>
                <a:cs typeface="+mn-lt"/>
              </a:rPr>
              <a:t>Baqarah</a:t>
            </a:r>
            <a:r>
              <a:rPr lang="tr-TR" sz="1200">
                <a:ea typeface="+mn-lt"/>
                <a:cs typeface="+mn-lt"/>
              </a:rPr>
              <a:t> 2:173; </a:t>
            </a:r>
            <a:r>
              <a:rPr lang="tr-TR" sz="1200" err="1">
                <a:ea typeface="+mn-lt"/>
                <a:cs typeface="+mn-lt"/>
              </a:rPr>
              <a:t>Surah</a:t>
            </a:r>
            <a:r>
              <a:rPr lang="tr-TR" sz="1200">
                <a:ea typeface="+mn-lt"/>
                <a:cs typeface="+mn-lt"/>
              </a:rPr>
              <a:t> Al-</a:t>
            </a:r>
            <a:r>
              <a:rPr lang="tr-TR" sz="1200" err="1">
                <a:ea typeface="+mn-lt"/>
                <a:cs typeface="+mn-lt"/>
              </a:rPr>
              <a:t>Ma'idah</a:t>
            </a:r>
            <a:r>
              <a:rPr lang="tr-TR" sz="1200">
                <a:ea typeface="+mn-lt"/>
                <a:cs typeface="+mn-lt"/>
              </a:rPr>
              <a:t> 5:3) as it is </a:t>
            </a:r>
            <a:r>
              <a:rPr lang="tr-TR" sz="1200" err="1">
                <a:ea typeface="+mn-lt"/>
                <a:cs typeface="+mn-lt"/>
              </a:rPr>
              <a:t>considered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impure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800100" lvl="1" indent="-34290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Alcohol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Forbidden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Surah</a:t>
            </a:r>
            <a:r>
              <a:rPr lang="tr-TR" sz="1200">
                <a:ea typeface="+mn-lt"/>
                <a:cs typeface="+mn-lt"/>
              </a:rPr>
              <a:t> Al-</a:t>
            </a:r>
            <a:r>
              <a:rPr lang="tr-TR" sz="1200" err="1">
                <a:ea typeface="+mn-lt"/>
                <a:cs typeface="+mn-lt"/>
              </a:rPr>
              <a:t>Ma'idah</a:t>
            </a:r>
            <a:r>
              <a:rPr lang="tr-TR" sz="1200">
                <a:ea typeface="+mn-lt"/>
                <a:cs typeface="+mn-lt"/>
              </a:rPr>
              <a:t> 5:90-91) </a:t>
            </a:r>
            <a:r>
              <a:rPr lang="tr-TR" sz="1200" err="1">
                <a:ea typeface="+mn-lt"/>
                <a:cs typeface="+mn-lt"/>
              </a:rPr>
              <a:t>due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harmful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effects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its</a:t>
            </a:r>
            <a:r>
              <a:rPr lang="tr-TR" sz="1200">
                <a:ea typeface="+mn-lt"/>
                <a:cs typeface="+mn-lt"/>
              </a:rPr>
              <a:t> role in </a:t>
            </a:r>
            <a:r>
              <a:rPr lang="tr-TR" sz="1200" err="1">
                <a:ea typeface="+mn-lt"/>
                <a:cs typeface="+mn-lt"/>
              </a:rPr>
              <a:t>leading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sinful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behavior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342900" indent="-342900" algn="l">
              <a:buAutoNum type="arabicPeriod"/>
            </a:pPr>
            <a:r>
              <a:rPr lang="tr-TR" sz="1400" b="1" err="1">
                <a:ea typeface="+mn-lt"/>
                <a:cs typeface="+mn-lt"/>
              </a:rPr>
              <a:t>Scientific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Perspective</a:t>
            </a:r>
            <a:endParaRPr lang="tr-TR" err="1">
              <a:ea typeface="+mn-lt"/>
              <a:cs typeface="+mn-lt"/>
            </a:endParaRPr>
          </a:p>
          <a:p>
            <a:pPr marL="800100" lvl="1" indent="-34290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Pork</a:t>
            </a:r>
            <a:r>
              <a:rPr lang="tr-TR" sz="1200">
                <a:ea typeface="+mn-lt"/>
                <a:cs typeface="+mn-lt"/>
              </a:rPr>
              <a:t>: High in </a:t>
            </a:r>
            <a:r>
              <a:rPr lang="tr-TR" sz="1200" err="1">
                <a:ea typeface="+mn-lt"/>
                <a:cs typeface="+mn-lt"/>
              </a:rPr>
              <a:t>fat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cholesterol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potentially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leading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heart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disease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Pork</a:t>
            </a:r>
            <a:r>
              <a:rPr lang="tr-TR" sz="1200">
                <a:ea typeface="+mn-lt"/>
                <a:cs typeface="+mn-lt"/>
              </a:rPr>
              <a:t> can </a:t>
            </a:r>
            <a:r>
              <a:rPr lang="tr-TR" sz="1200" err="1">
                <a:ea typeface="+mn-lt"/>
                <a:cs typeface="+mn-lt"/>
              </a:rPr>
              <a:t>also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carry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parasites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Trichinella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which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cause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serious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illness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800100" lvl="1" indent="-342900" algn="l">
              <a:buFont typeface="Courier New" charset="2"/>
              <a:buChar char="o"/>
            </a:pPr>
            <a:r>
              <a:rPr lang="tr-TR" sz="1200" b="1" err="1">
                <a:ea typeface="+mn-lt"/>
                <a:cs typeface="+mn-lt"/>
              </a:rPr>
              <a:t>Alcohol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Linked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disease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addiction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impaired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judgment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other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health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issues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It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affects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mental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physical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health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adversely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457200" indent="-457200" algn="l">
              <a:buAutoNum type="arabicPeriod"/>
            </a:pPr>
            <a:endParaRPr lang="tr-TR" sz="14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 flipV="1">
            <a:off x="780650" y="1121947"/>
            <a:ext cx="9155525" cy="76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çim, memeli, dış mekan, kirpi içeren bir resim&#10;&#10;Açıklama otomatik olarak oluşturuldu">
            <a:extLst>
              <a:ext uri="{FF2B5EF4-FFF2-40B4-BE49-F238E27FC236}">
                <a16:creationId xmlns:a16="http://schemas.microsoft.com/office/drawing/2014/main" id="{1271677D-8E52-1474-0A2B-CB794C71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06" y="4223695"/>
            <a:ext cx="2593940" cy="2218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sim 4" descr="kişi, şahıs, insan yüzü, gülümsemek, gülüş, içecek içeren bir resim&#10;&#10;Açıklama otomatik olarak oluşturuldu">
            <a:extLst>
              <a:ext uri="{FF2B5EF4-FFF2-40B4-BE49-F238E27FC236}">
                <a16:creationId xmlns:a16="http://schemas.microsoft.com/office/drawing/2014/main" id="{140CD360-66F4-440C-1260-3ABFD44E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38" y="4268708"/>
            <a:ext cx="2142984" cy="2130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593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is </a:t>
            </a:r>
            <a:r>
              <a:rPr lang="tr-TR" sz="4000" err="1"/>
              <a:t>there</a:t>
            </a:r>
            <a:r>
              <a:rPr lang="tr-TR" sz="4000"/>
              <a:t> </a:t>
            </a:r>
            <a:r>
              <a:rPr lang="tr-TR" sz="4000" err="1"/>
              <a:t>violence</a:t>
            </a:r>
            <a:r>
              <a:rPr lang="tr-TR" sz="4000"/>
              <a:t> </a:t>
            </a:r>
            <a:r>
              <a:rPr lang="tr-TR" sz="4000" err="1"/>
              <a:t>associated</a:t>
            </a:r>
            <a:r>
              <a:rPr lang="tr-TR" sz="4000"/>
              <a:t> </a:t>
            </a:r>
            <a:r>
              <a:rPr lang="tr-TR" sz="4000" err="1"/>
              <a:t>with</a:t>
            </a:r>
            <a:r>
              <a:rPr lang="tr-TR" sz="4000"/>
              <a:t> </a:t>
            </a:r>
            <a:r>
              <a:rPr lang="tr-TR" sz="4000" err="1"/>
              <a:t>Islam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498697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Core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Teachings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Islam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emphasizes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peace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compassion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justice</a:t>
            </a:r>
            <a:r>
              <a:rPr lang="tr-TR" sz="1400">
                <a:ea typeface="+mn-lt"/>
                <a:cs typeface="+mn-lt"/>
              </a:rPr>
              <a:t>. </a:t>
            </a:r>
            <a:r>
              <a:rPr lang="tr-TR" sz="1400" err="1">
                <a:ea typeface="+mn-lt"/>
                <a:cs typeface="+mn-lt"/>
              </a:rPr>
              <a:t>For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example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Qur'an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states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that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saving</a:t>
            </a:r>
            <a:r>
              <a:rPr lang="tr-TR" sz="1400">
                <a:ea typeface="+mn-lt"/>
                <a:cs typeface="+mn-lt"/>
              </a:rPr>
              <a:t> a life is </a:t>
            </a:r>
            <a:r>
              <a:rPr lang="tr-TR" sz="1400" err="1">
                <a:ea typeface="+mn-lt"/>
                <a:cs typeface="+mn-lt"/>
              </a:rPr>
              <a:t>like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saving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all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humanity</a:t>
            </a:r>
            <a:r>
              <a:rPr lang="tr-TR" sz="1400">
                <a:ea typeface="+mn-lt"/>
                <a:cs typeface="+mn-lt"/>
              </a:rPr>
              <a:t> (</a:t>
            </a:r>
            <a:r>
              <a:rPr lang="tr-TR" sz="1400" err="1">
                <a:ea typeface="+mn-lt"/>
                <a:cs typeface="+mn-lt"/>
              </a:rPr>
              <a:t>Surah</a:t>
            </a:r>
            <a:r>
              <a:rPr lang="tr-TR" sz="1400">
                <a:ea typeface="+mn-lt"/>
                <a:cs typeface="+mn-lt"/>
              </a:rPr>
              <a:t> Al-</a:t>
            </a:r>
            <a:r>
              <a:rPr lang="tr-TR" sz="1400" err="1">
                <a:ea typeface="+mn-lt"/>
                <a:cs typeface="+mn-lt"/>
              </a:rPr>
              <a:t>Ma'idah</a:t>
            </a:r>
            <a:r>
              <a:rPr lang="tr-TR" sz="1400">
                <a:ea typeface="+mn-lt"/>
                <a:cs typeface="+mn-lt"/>
              </a:rPr>
              <a:t> 5:32).</a:t>
            </a:r>
            <a:endParaRPr lang="tr-TR" sz="1000">
              <a:ea typeface="+mn-lt"/>
              <a:cs typeface="+mn-lt"/>
            </a:endParaRPr>
          </a:p>
          <a:p>
            <a:pPr marL="285750" indent="-2857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Misinterpretation</a:t>
            </a:r>
            <a:r>
              <a:rPr lang="tr-TR" sz="1400">
                <a:ea typeface="+mn-lt"/>
                <a:cs typeface="+mn-lt"/>
              </a:rPr>
              <a:t>: A </a:t>
            </a:r>
            <a:r>
              <a:rPr lang="tr-TR" sz="1400" err="1">
                <a:ea typeface="+mn-lt"/>
                <a:cs typeface="+mn-lt"/>
              </a:rPr>
              <a:t>minority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misuse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Islamic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teachings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justify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violence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which</a:t>
            </a:r>
            <a:r>
              <a:rPr lang="tr-TR" sz="1400">
                <a:ea typeface="+mn-lt"/>
                <a:cs typeface="+mn-lt"/>
              </a:rPr>
              <a:t> is </a:t>
            </a:r>
            <a:r>
              <a:rPr lang="tr-TR" sz="1400" err="1">
                <a:ea typeface="+mn-lt"/>
                <a:cs typeface="+mn-lt"/>
              </a:rPr>
              <a:t>contrary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to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religion's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core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principles</a:t>
            </a:r>
            <a:r>
              <a:rPr lang="tr-TR" sz="1400">
                <a:ea typeface="+mn-lt"/>
                <a:cs typeface="+mn-lt"/>
              </a:rPr>
              <a:t>. </a:t>
            </a:r>
          </a:p>
          <a:p>
            <a:pPr marL="285750" indent="-2857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Broader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Factors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Many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instances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violence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driven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political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social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economic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issues</a:t>
            </a:r>
            <a:r>
              <a:rPr lang="tr-TR" sz="1400">
                <a:ea typeface="+mn-lt"/>
                <a:cs typeface="+mn-lt"/>
              </a:rPr>
              <a:t>, not </a:t>
            </a:r>
            <a:r>
              <a:rPr lang="tr-TR" sz="1400" err="1">
                <a:ea typeface="+mn-lt"/>
                <a:cs typeface="+mn-lt"/>
              </a:rPr>
              <a:t>religion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alone</a:t>
            </a:r>
            <a:r>
              <a:rPr lang="tr-TR" sz="1400">
                <a:ea typeface="+mn-lt"/>
                <a:cs typeface="+mn-lt"/>
              </a:rPr>
              <a:t>. (</a:t>
            </a:r>
            <a:r>
              <a:rPr lang="tr-TR" sz="1400" err="1">
                <a:ea typeface="+mn-lt"/>
                <a:cs typeface="+mn-lt"/>
              </a:rPr>
              <a:t>Effected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by</a:t>
            </a:r>
            <a:r>
              <a:rPr lang="tr-TR" sz="1400">
                <a:ea typeface="+mn-lt"/>
                <a:cs typeface="+mn-lt"/>
              </a:rPr>
              <a:t> Media)</a:t>
            </a:r>
            <a:endParaRPr lang="tr-TR"/>
          </a:p>
          <a:p>
            <a:pPr marL="285750" indent="-28575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Condemnation</a:t>
            </a:r>
            <a:r>
              <a:rPr lang="tr-TR" sz="1400">
                <a:ea typeface="+mn-lt"/>
                <a:cs typeface="+mn-lt"/>
              </a:rPr>
              <a:t>: </a:t>
            </a:r>
            <a:r>
              <a:rPr lang="tr-TR" sz="1400" err="1">
                <a:ea typeface="+mn-lt"/>
                <a:cs typeface="+mn-lt"/>
              </a:rPr>
              <a:t>Muslim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leaders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globally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condemn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violence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terrorism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advocating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for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peace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and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dialogue</a:t>
            </a:r>
            <a:r>
              <a:rPr lang="tr-TR" sz="1400">
                <a:ea typeface="+mn-lt"/>
                <a:cs typeface="+mn-lt"/>
              </a:rPr>
              <a:t>.</a:t>
            </a:r>
            <a:endParaRPr lang="tr-TR"/>
          </a:p>
          <a:p>
            <a:pPr algn="l"/>
            <a:endParaRPr lang="tr-TR" sz="14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çizgi film, gülümsemek, gülüş, insan yüzü, resim içeren bir resim&#10;&#10;Açıklama otomatik olarak oluşturuldu">
            <a:extLst>
              <a:ext uri="{FF2B5EF4-FFF2-40B4-BE49-F238E27FC236}">
                <a16:creationId xmlns:a16="http://schemas.microsoft.com/office/drawing/2014/main" id="{347F4A71-266E-97B1-D13A-FCA83709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396" y="3650056"/>
            <a:ext cx="2344259" cy="3035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949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Role &amp; </a:t>
            </a:r>
            <a:r>
              <a:rPr lang="tr-TR" sz="4000" err="1"/>
              <a:t>rights</a:t>
            </a:r>
            <a:r>
              <a:rPr lang="tr-TR" sz="4000"/>
              <a:t> of </a:t>
            </a:r>
            <a:r>
              <a:rPr lang="tr-TR" sz="4000" err="1"/>
              <a:t>woman</a:t>
            </a:r>
            <a:r>
              <a:rPr lang="tr-TR" sz="4000"/>
              <a:t> in </a:t>
            </a:r>
            <a:r>
              <a:rPr lang="tr-TR" sz="4000" err="1"/>
              <a:t>Islam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498697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tr-TR" sz="1600" b="1" err="1"/>
              <a:t>Roles</a:t>
            </a:r>
            <a:r>
              <a:rPr lang="tr-TR" sz="1600" b="1"/>
              <a:t> of </a:t>
            </a:r>
            <a:r>
              <a:rPr lang="tr-TR" sz="1600" b="1" err="1"/>
              <a:t>Women</a:t>
            </a:r>
            <a:r>
              <a:rPr lang="tr-TR" sz="1600" b="1"/>
              <a:t> in </a:t>
            </a:r>
            <a:r>
              <a:rPr lang="tr-TR" sz="1600" b="1" err="1"/>
              <a:t>Islam</a:t>
            </a:r>
            <a:endParaRPr lang="tr-TR" sz="1200" err="1"/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/>
              <a:t>Spiritual</a:t>
            </a:r>
            <a:r>
              <a:rPr lang="tr-TR" sz="1200" b="1"/>
              <a:t> </a:t>
            </a:r>
            <a:r>
              <a:rPr lang="tr-TR" sz="1400" b="1" err="1"/>
              <a:t>Equality</a:t>
            </a:r>
            <a:r>
              <a:rPr lang="tr-TR" sz="1000"/>
              <a:t>:</a:t>
            </a:r>
            <a:r>
              <a:rPr lang="tr-TR" sz="1200"/>
              <a:t> Men </a:t>
            </a:r>
            <a:r>
              <a:rPr lang="tr-TR" sz="1200" err="1"/>
              <a:t>and</a:t>
            </a:r>
            <a:r>
              <a:rPr lang="tr-TR" sz="1200"/>
              <a:t> </a:t>
            </a:r>
            <a:r>
              <a:rPr lang="tr-TR" sz="1200" err="1"/>
              <a:t>women</a:t>
            </a:r>
            <a:r>
              <a:rPr lang="tr-TR" sz="1200"/>
              <a:t> </a:t>
            </a:r>
            <a:r>
              <a:rPr lang="tr-TR" sz="1200" err="1"/>
              <a:t>are</a:t>
            </a:r>
            <a:r>
              <a:rPr lang="tr-TR" sz="1200"/>
              <a:t> </a:t>
            </a:r>
            <a:r>
              <a:rPr lang="tr-TR" sz="1200" err="1"/>
              <a:t>spiritually</a:t>
            </a:r>
            <a:r>
              <a:rPr lang="tr-TR" sz="1200"/>
              <a:t> </a:t>
            </a:r>
            <a:r>
              <a:rPr lang="tr-TR" sz="1200" err="1"/>
              <a:t>equal</a:t>
            </a:r>
            <a:r>
              <a:rPr lang="tr-TR" sz="1200"/>
              <a:t> (</a:t>
            </a:r>
            <a:r>
              <a:rPr lang="tr-TR" sz="1200" err="1"/>
              <a:t>Qur'an</a:t>
            </a:r>
            <a:r>
              <a:rPr lang="tr-TR" sz="1200"/>
              <a:t> 33:35).</a:t>
            </a: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/>
              <a:t>Family</a:t>
            </a:r>
            <a:r>
              <a:rPr lang="tr-TR" sz="1400" b="1"/>
              <a:t> Role</a:t>
            </a:r>
            <a:r>
              <a:rPr lang="tr-TR" sz="1200"/>
              <a:t>: </a:t>
            </a:r>
            <a:r>
              <a:rPr lang="tr-TR" sz="1200" err="1"/>
              <a:t>Key</a:t>
            </a:r>
            <a:r>
              <a:rPr lang="tr-TR" sz="1200"/>
              <a:t> role as </a:t>
            </a:r>
            <a:r>
              <a:rPr lang="tr-TR" sz="1200" err="1"/>
              <a:t>caregivers</a:t>
            </a:r>
            <a:r>
              <a:rPr lang="tr-TR" sz="1200"/>
              <a:t> </a:t>
            </a:r>
            <a:r>
              <a:rPr lang="tr-TR" sz="1200" err="1"/>
              <a:t>and</a:t>
            </a:r>
            <a:r>
              <a:rPr lang="tr-TR" sz="1200"/>
              <a:t> </a:t>
            </a:r>
            <a:r>
              <a:rPr lang="tr-TR" sz="1200" err="1"/>
              <a:t>nurturers</a:t>
            </a:r>
            <a:r>
              <a:rPr lang="tr-TR" sz="1200"/>
              <a:t>. </a:t>
            </a:r>
            <a:r>
              <a:rPr lang="tr-TR" sz="900" i="1">
                <a:ea typeface="+mn-lt"/>
                <a:cs typeface="+mn-lt"/>
              </a:rPr>
              <a:t>"</a:t>
            </a:r>
            <a:r>
              <a:rPr lang="tr-TR" sz="900" i="1" err="1">
                <a:ea typeface="+mn-lt"/>
                <a:cs typeface="+mn-lt"/>
              </a:rPr>
              <a:t>Paradise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lies</a:t>
            </a:r>
            <a:r>
              <a:rPr lang="tr-TR" sz="900" i="1">
                <a:ea typeface="+mn-lt"/>
                <a:cs typeface="+mn-lt"/>
              </a:rPr>
              <a:t> at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feet</a:t>
            </a:r>
            <a:r>
              <a:rPr lang="tr-TR" sz="900" i="1">
                <a:ea typeface="+mn-lt"/>
                <a:cs typeface="+mn-lt"/>
              </a:rPr>
              <a:t> of </a:t>
            </a:r>
            <a:r>
              <a:rPr lang="tr-TR" sz="900" i="1" err="1">
                <a:ea typeface="+mn-lt"/>
                <a:cs typeface="+mn-lt"/>
              </a:rPr>
              <a:t>your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mother</a:t>
            </a:r>
            <a:r>
              <a:rPr lang="tr-TR" sz="900" i="1">
                <a:ea typeface="+mn-lt"/>
                <a:cs typeface="+mn-lt"/>
              </a:rPr>
              <a:t>"</a:t>
            </a:r>
            <a:r>
              <a:rPr lang="tr-TR" sz="900">
                <a:ea typeface="+mn-lt"/>
                <a:cs typeface="+mn-lt"/>
              </a:rPr>
              <a:t> (</a:t>
            </a:r>
            <a:r>
              <a:rPr lang="tr-TR" sz="900" err="1">
                <a:ea typeface="+mn-lt"/>
                <a:cs typeface="+mn-lt"/>
              </a:rPr>
              <a:t>Hadith</a:t>
            </a:r>
            <a:r>
              <a:rPr lang="tr-TR" sz="900">
                <a:ea typeface="+mn-lt"/>
                <a:cs typeface="+mn-lt"/>
              </a:rPr>
              <a:t>, Sunan an-</a:t>
            </a:r>
            <a:r>
              <a:rPr lang="tr-TR" sz="900" err="1">
                <a:ea typeface="+mn-lt"/>
                <a:cs typeface="+mn-lt"/>
              </a:rPr>
              <a:t>Nasa'i</a:t>
            </a:r>
            <a:r>
              <a:rPr lang="tr-TR" sz="900">
                <a:ea typeface="+mn-lt"/>
                <a:cs typeface="+mn-lt"/>
              </a:rPr>
              <a:t>).</a:t>
            </a: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/>
              <a:t>Social</a:t>
            </a:r>
            <a:r>
              <a:rPr lang="tr-TR" sz="1400" b="1"/>
              <a:t> Role</a:t>
            </a:r>
            <a:r>
              <a:rPr lang="tr-TR" sz="1200"/>
              <a:t>: </a:t>
            </a:r>
            <a:r>
              <a:rPr lang="tr-TR" sz="1200" err="1"/>
              <a:t>Encouraged</a:t>
            </a:r>
            <a:r>
              <a:rPr lang="tr-TR" sz="1200"/>
              <a:t> </a:t>
            </a:r>
            <a:r>
              <a:rPr lang="tr-TR" sz="1200" err="1"/>
              <a:t>to</a:t>
            </a:r>
            <a:r>
              <a:rPr lang="tr-TR" sz="1200"/>
              <a:t> </a:t>
            </a:r>
            <a:r>
              <a:rPr lang="tr-TR" sz="1200" err="1"/>
              <a:t>seek</a:t>
            </a:r>
            <a:r>
              <a:rPr lang="tr-TR" sz="1200"/>
              <a:t> </a:t>
            </a:r>
            <a:r>
              <a:rPr lang="tr-TR" sz="1200" err="1"/>
              <a:t>knowledge</a:t>
            </a:r>
            <a:r>
              <a:rPr lang="tr-TR" sz="1200"/>
              <a:t> </a:t>
            </a:r>
            <a:r>
              <a:rPr lang="tr-TR" sz="1200" err="1"/>
              <a:t>and</a:t>
            </a:r>
            <a:r>
              <a:rPr lang="tr-TR" sz="1200"/>
              <a:t> </a:t>
            </a:r>
            <a:r>
              <a:rPr lang="tr-TR" sz="1200" err="1"/>
              <a:t>participate</a:t>
            </a:r>
            <a:r>
              <a:rPr lang="tr-TR" sz="1200"/>
              <a:t> in </a:t>
            </a:r>
            <a:r>
              <a:rPr lang="tr-TR" sz="1200" err="1"/>
              <a:t>community</a:t>
            </a:r>
            <a:r>
              <a:rPr lang="tr-TR" sz="1200"/>
              <a:t> </a:t>
            </a:r>
            <a:r>
              <a:rPr lang="tr-TR" sz="1200" err="1"/>
              <a:t>activities</a:t>
            </a:r>
            <a:r>
              <a:rPr lang="tr-TR" sz="1200"/>
              <a:t>. </a:t>
            </a:r>
            <a:r>
              <a:rPr lang="tr-TR" sz="900" i="1"/>
              <a:t>“</a:t>
            </a:r>
            <a:r>
              <a:rPr lang="tr-TR" sz="900" i="1" err="1"/>
              <a:t>Seeking</a:t>
            </a:r>
            <a:r>
              <a:rPr lang="tr-TR" sz="900" i="1"/>
              <a:t> </a:t>
            </a:r>
            <a:r>
              <a:rPr lang="tr-TR" sz="900" i="1" err="1"/>
              <a:t>knowledge</a:t>
            </a:r>
            <a:r>
              <a:rPr lang="tr-TR" sz="900" i="1"/>
              <a:t> is </a:t>
            </a:r>
            <a:r>
              <a:rPr lang="tr-TR" sz="900" i="1" err="1"/>
              <a:t>obligatory</a:t>
            </a:r>
            <a:r>
              <a:rPr lang="tr-TR" sz="900" i="1"/>
              <a:t> </a:t>
            </a:r>
            <a:r>
              <a:rPr lang="tr-TR" sz="900" i="1" err="1"/>
              <a:t>upon</a:t>
            </a:r>
            <a:r>
              <a:rPr lang="tr-TR" sz="900" i="1"/>
              <a:t> </a:t>
            </a:r>
            <a:r>
              <a:rPr lang="tr-TR" sz="900" i="1" err="1"/>
              <a:t>every</a:t>
            </a:r>
            <a:r>
              <a:rPr lang="tr-TR" sz="900" i="1"/>
              <a:t> </a:t>
            </a:r>
            <a:r>
              <a:rPr lang="tr-TR" sz="900" i="1" err="1"/>
              <a:t>Muslim</a:t>
            </a:r>
            <a:r>
              <a:rPr lang="tr-TR" sz="900" i="1"/>
              <a:t>, </a:t>
            </a:r>
            <a:r>
              <a:rPr lang="tr-TR" sz="900" i="1" err="1"/>
              <a:t>male</a:t>
            </a:r>
            <a:r>
              <a:rPr lang="tr-TR" sz="900" i="1"/>
              <a:t> </a:t>
            </a:r>
            <a:r>
              <a:rPr lang="tr-TR" sz="900" i="1" err="1"/>
              <a:t>and</a:t>
            </a:r>
            <a:r>
              <a:rPr lang="tr-TR" sz="900" i="1"/>
              <a:t> </a:t>
            </a:r>
            <a:r>
              <a:rPr lang="tr-TR" sz="900" i="1" err="1"/>
              <a:t>female</a:t>
            </a:r>
            <a:r>
              <a:rPr lang="tr-TR" sz="900" i="1"/>
              <a:t>”</a:t>
            </a:r>
            <a:r>
              <a:rPr lang="tr-TR" sz="900"/>
              <a:t> (</a:t>
            </a:r>
            <a:r>
              <a:rPr lang="tr-TR" sz="900" err="1"/>
              <a:t>Hadith</a:t>
            </a:r>
            <a:r>
              <a:rPr lang="tr-TR" sz="900"/>
              <a:t>, Sunan </a:t>
            </a:r>
            <a:r>
              <a:rPr lang="tr-TR" sz="900" err="1"/>
              <a:t>Ibn</a:t>
            </a:r>
            <a:r>
              <a:rPr lang="tr-TR" sz="900"/>
              <a:t> </a:t>
            </a:r>
            <a:r>
              <a:rPr lang="tr-TR" sz="900" err="1"/>
              <a:t>Majah</a:t>
            </a:r>
            <a:r>
              <a:rPr lang="tr-TR" sz="900"/>
              <a:t>).</a:t>
            </a:r>
            <a:endParaRPr lang="tr-TR" sz="900">
              <a:solidFill>
                <a:srgbClr val="000000"/>
              </a:solidFill>
            </a:endParaRPr>
          </a:p>
          <a:p>
            <a:pPr marL="342900" indent="-342900" algn="l">
              <a:buAutoNum type="arabicPeriod"/>
            </a:pPr>
            <a:r>
              <a:rPr lang="tr-TR" sz="1400" err="1">
                <a:ea typeface="+mn-lt"/>
                <a:cs typeface="+mn-lt"/>
              </a:rPr>
              <a:t>Rights</a:t>
            </a:r>
            <a:r>
              <a:rPr lang="tr-TR" sz="1400">
                <a:ea typeface="+mn-lt"/>
                <a:cs typeface="+mn-lt"/>
              </a:rPr>
              <a:t> of </a:t>
            </a:r>
            <a:r>
              <a:rPr lang="tr-TR" sz="1400" err="1">
                <a:ea typeface="+mn-lt"/>
                <a:cs typeface="+mn-lt"/>
              </a:rPr>
              <a:t>Women</a:t>
            </a:r>
            <a:r>
              <a:rPr lang="tr-TR" sz="1400">
                <a:ea typeface="+mn-lt"/>
                <a:cs typeface="+mn-lt"/>
              </a:rPr>
              <a:t> in </a:t>
            </a:r>
            <a:r>
              <a:rPr lang="tr-TR" sz="1400" err="1">
                <a:ea typeface="+mn-lt"/>
                <a:cs typeface="+mn-lt"/>
              </a:rPr>
              <a:t>Islam</a:t>
            </a:r>
            <a:endParaRPr lang="tr-TR" sz="1400">
              <a:ea typeface="+mn-lt"/>
              <a:cs typeface="+mn-lt"/>
            </a:endParaRP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Education</a:t>
            </a:r>
            <a:r>
              <a:rPr lang="tr-TR" sz="1000">
                <a:ea typeface="+mn-lt"/>
                <a:cs typeface="+mn-lt"/>
              </a:rPr>
              <a:t>: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Equal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right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education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“</a:t>
            </a:r>
            <a:r>
              <a:rPr lang="tr-TR" sz="900" i="1" err="1">
                <a:ea typeface="+mn-lt"/>
                <a:cs typeface="+mn-lt"/>
              </a:rPr>
              <a:t>Seeking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knowledge</a:t>
            </a:r>
            <a:r>
              <a:rPr lang="tr-TR" sz="900" i="1">
                <a:ea typeface="+mn-lt"/>
                <a:cs typeface="+mn-lt"/>
              </a:rPr>
              <a:t> is </a:t>
            </a:r>
            <a:r>
              <a:rPr lang="tr-TR" sz="900" i="1" err="1">
                <a:ea typeface="+mn-lt"/>
                <a:cs typeface="+mn-lt"/>
              </a:rPr>
              <a:t>obligatory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upon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every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Muslim</a:t>
            </a:r>
            <a:r>
              <a:rPr lang="tr-TR" sz="900" i="1">
                <a:ea typeface="+mn-lt"/>
                <a:cs typeface="+mn-lt"/>
              </a:rPr>
              <a:t>, </a:t>
            </a:r>
            <a:r>
              <a:rPr lang="tr-TR" sz="900" i="1" err="1">
                <a:ea typeface="+mn-lt"/>
                <a:cs typeface="+mn-lt"/>
              </a:rPr>
              <a:t>male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female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900">
                <a:ea typeface="+mn-lt"/>
                <a:cs typeface="+mn-lt"/>
              </a:rPr>
              <a:t> (</a:t>
            </a:r>
            <a:r>
              <a:rPr lang="tr-TR" sz="900" err="1">
                <a:ea typeface="+mn-lt"/>
                <a:cs typeface="+mn-lt"/>
              </a:rPr>
              <a:t>Hadith</a:t>
            </a:r>
            <a:r>
              <a:rPr lang="tr-TR" sz="900">
                <a:ea typeface="+mn-lt"/>
                <a:cs typeface="+mn-lt"/>
              </a:rPr>
              <a:t>, Sunan </a:t>
            </a:r>
            <a:r>
              <a:rPr lang="tr-TR" sz="900" err="1">
                <a:ea typeface="+mn-lt"/>
                <a:cs typeface="+mn-lt"/>
              </a:rPr>
              <a:t>Ibn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Majah</a:t>
            </a:r>
            <a:r>
              <a:rPr lang="tr-TR" sz="900">
                <a:ea typeface="+mn-lt"/>
                <a:cs typeface="+mn-lt"/>
              </a:rPr>
              <a:t>).</a:t>
            </a: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Economic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Rights</a:t>
            </a:r>
            <a:r>
              <a:rPr lang="tr-TR" sz="1200">
                <a:ea typeface="+mn-lt"/>
                <a:cs typeface="+mn-lt"/>
              </a:rPr>
              <a:t>: Right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own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property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work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earn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money</a:t>
            </a:r>
            <a:r>
              <a:rPr lang="tr-TR" sz="1200">
                <a:ea typeface="+mn-lt"/>
                <a:cs typeface="+mn-lt"/>
              </a:rPr>
              <a:t>. (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4:7).</a:t>
            </a:r>
            <a:endParaRPr lang="tr-TR"/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Marriage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and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Family</a:t>
            </a:r>
            <a:r>
              <a:rPr lang="tr-TR" sz="1200">
                <a:ea typeface="+mn-lt"/>
                <a:cs typeface="+mn-lt"/>
              </a:rPr>
              <a:t>: Right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choose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spouse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seek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divorce</a:t>
            </a:r>
            <a:r>
              <a:rPr lang="tr-TR" sz="1200">
                <a:ea typeface="+mn-lt"/>
                <a:cs typeface="+mn-lt"/>
              </a:rPr>
              <a:t>. (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2:232).</a:t>
            </a:r>
            <a:endParaRPr lang="tr-TR">
              <a:ea typeface="+mn-lt"/>
              <a:cs typeface="+mn-lt"/>
            </a:endParaRP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>
                <a:ea typeface="+mn-lt"/>
                <a:cs typeface="+mn-lt"/>
              </a:rPr>
              <a:t>Inheritance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Entitled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share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inheritance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050">
                <a:ea typeface="+mn-lt"/>
                <a:cs typeface="+mn-lt"/>
              </a:rPr>
              <a:t>(</a:t>
            </a:r>
            <a:r>
              <a:rPr lang="tr-TR" sz="1050" err="1">
                <a:ea typeface="+mn-lt"/>
                <a:cs typeface="+mn-lt"/>
              </a:rPr>
              <a:t>Shouldn't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share</a:t>
            </a:r>
            <a:r>
              <a:rPr lang="tr-TR" sz="1050">
                <a:ea typeface="+mn-lt"/>
                <a:cs typeface="+mn-lt"/>
              </a:rPr>
              <a:t> her </a:t>
            </a:r>
            <a:r>
              <a:rPr lang="tr-TR" sz="1050" err="1">
                <a:ea typeface="+mn-lt"/>
                <a:cs typeface="+mn-lt"/>
              </a:rPr>
              <a:t>inheritance</a:t>
            </a:r>
            <a:r>
              <a:rPr lang="tr-TR" sz="1050">
                <a:ea typeface="+mn-lt"/>
                <a:cs typeface="+mn-lt"/>
              </a:rPr>
              <a:t> </a:t>
            </a:r>
            <a:r>
              <a:rPr lang="tr-TR" sz="1050" err="1">
                <a:ea typeface="+mn-lt"/>
                <a:cs typeface="+mn-lt"/>
              </a:rPr>
              <a:t>with</a:t>
            </a:r>
            <a:r>
              <a:rPr lang="tr-TR" sz="1050">
                <a:ea typeface="+mn-lt"/>
                <a:cs typeface="+mn-lt"/>
              </a:rPr>
              <a:t> his </a:t>
            </a:r>
            <a:r>
              <a:rPr lang="tr-TR" sz="1050" err="1">
                <a:ea typeface="+mn-lt"/>
                <a:cs typeface="+mn-lt"/>
              </a:rPr>
              <a:t>man</a:t>
            </a:r>
            <a:r>
              <a:rPr lang="tr-TR" sz="1050">
                <a:ea typeface="+mn-lt"/>
                <a:cs typeface="+mn-lt"/>
              </a:rPr>
              <a:t>) (</a:t>
            </a:r>
            <a:r>
              <a:rPr lang="tr-TR" sz="1050" err="1">
                <a:ea typeface="+mn-lt"/>
                <a:cs typeface="+mn-lt"/>
              </a:rPr>
              <a:t>Qur'an</a:t>
            </a:r>
            <a:r>
              <a:rPr lang="tr-TR" sz="1050">
                <a:ea typeface="+mn-lt"/>
                <a:cs typeface="+mn-lt"/>
              </a:rPr>
              <a:t> 4:11).</a:t>
            </a:r>
            <a:endParaRPr lang="tr-TR" sz="1050"/>
          </a:p>
          <a:p>
            <a:pPr marL="342900" indent="-342900" algn="l">
              <a:buAutoNum type="arabicPeriod"/>
            </a:pPr>
            <a:r>
              <a:rPr lang="tr-TR" err="1"/>
              <a:t>Protection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Dignity</a:t>
            </a:r>
            <a:endParaRPr lang="tr-TR"/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 err="1"/>
              <a:t>Respect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and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Honor</a:t>
            </a:r>
            <a:r>
              <a:rPr lang="tr-TR" sz="105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Abuse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mistreatment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condemned</a:t>
            </a:r>
            <a:r>
              <a:rPr lang="tr-TR" sz="1200">
                <a:ea typeface="+mn-lt"/>
                <a:cs typeface="+mn-lt"/>
              </a:rPr>
              <a:t>. (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 4:19).</a:t>
            </a:r>
          </a:p>
          <a:p>
            <a:pPr marL="800100" lvl="1" indent="-342900" algn="l">
              <a:buFont typeface="Arial" charset="2"/>
              <a:buChar char="•"/>
            </a:pPr>
            <a:r>
              <a:rPr lang="tr-TR" sz="1400" b="1">
                <a:ea typeface="+mn-lt"/>
                <a:cs typeface="+mn-lt"/>
              </a:rPr>
              <a:t>Legal </a:t>
            </a:r>
            <a:r>
              <a:rPr lang="tr-TR" sz="1400" b="1" err="1">
                <a:ea typeface="+mn-lt"/>
                <a:cs typeface="+mn-lt"/>
              </a:rPr>
              <a:t>Rights</a:t>
            </a:r>
            <a:r>
              <a:rPr lang="tr-TR" sz="1250">
                <a:ea typeface="+mn-lt"/>
                <a:cs typeface="+mn-lt"/>
              </a:rPr>
              <a:t>: </a:t>
            </a:r>
            <a:r>
              <a:rPr lang="tr-TR" sz="1200">
                <a:ea typeface="+mn-lt"/>
                <a:cs typeface="+mn-lt"/>
              </a:rPr>
              <a:t>Right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treatment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legal </a:t>
            </a:r>
            <a:r>
              <a:rPr lang="tr-TR" sz="1200" err="1">
                <a:ea typeface="+mn-lt"/>
                <a:cs typeface="+mn-lt"/>
              </a:rPr>
              <a:t>participation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“</a:t>
            </a:r>
            <a:r>
              <a:rPr lang="tr-TR" sz="900" i="1" err="1">
                <a:ea typeface="+mn-lt"/>
                <a:cs typeface="+mn-lt"/>
              </a:rPr>
              <a:t>When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women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seek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your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counsel</a:t>
            </a:r>
            <a:r>
              <a:rPr lang="tr-TR" sz="900" i="1">
                <a:ea typeface="+mn-lt"/>
                <a:cs typeface="+mn-lt"/>
              </a:rPr>
              <a:t>, </a:t>
            </a:r>
            <a:r>
              <a:rPr lang="tr-TR" sz="900" i="1" err="1">
                <a:ea typeface="+mn-lt"/>
                <a:cs typeface="+mn-lt"/>
              </a:rPr>
              <a:t>treat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them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with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kindness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respect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900">
                <a:ea typeface="+mn-lt"/>
                <a:cs typeface="+mn-lt"/>
              </a:rPr>
              <a:t> (</a:t>
            </a:r>
            <a:r>
              <a:rPr lang="tr-TR" sz="900" err="1">
                <a:ea typeface="+mn-lt"/>
                <a:cs typeface="+mn-lt"/>
              </a:rPr>
              <a:t>Hadith</a:t>
            </a:r>
            <a:r>
              <a:rPr lang="tr-TR" sz="900">
                <a:ea typeface="+mn-lt"/>
                <a:cs typeface="+mn-lt"/>
              </a:rPr>
              <a:t>, Sahih </a:t>
            </a:r>
            <a:r>
              <a:rPr lang="tr-TR" sz="900" err="1">
                <a:ea typeface="+mn-lt"/>
                <a:cs typeface="+mn-lt"/>
              </a:rPr>
              <a:t>Bukhari</a:t>
            </a:r>
            <a:r>
              <a:rPr lang="tr-TR" sz="900">
                <a:ea typeface="+mn-lt"/>
                <a:cs typeface="+mn-lt"/>
              </a:rPr>
              <a:t>).</a:t>
            </a:r>
            <a:endParaRPr lang="tr-TR" sz="900"/>
          </a:p>
          <a:p>
            <a:pPr marL="342900" indent="-342900" algn="l">
              <a:buAutoNum type="arabicPeriod"/>
            </a:pPr>
            <a:endParaRPr lang="tr-TR" sz="1250"/>
          </a:p>
          <a:p>
            <a:pPr marL="800100" lvl="1" indent="-342900" algn="l">
              <a:buFont typeface="Arial" charset="2"/>
              <a:buChar char="•"/>
            </a:pPr>
            <a:endParaRPr lang="tr-TR" sz="12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12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Men </a:t>
            </a:r>
            <a:r>
              <a:rPr lang="tr-TR" sz="4000" err="1"/>
              <a:t>and</a:t>
            </a:r>
            <a:r>
              <a:rPr lang="tr-TR" sz="4000"/>
              <a:t> </a:t>
            </a:r>
            <a:r>
              <a:rPr lang="tr-TR" sz="4000" err="1"/>
              <a:t>Women</a:t>
            </a:r>
            <a:r>
              <a:rPr lang="tr-TR" sz="4000"/>
              <a:t> </a:t>
            </a:r>
            <a:r>
              <a:rPr lang="tr-TR" sz="4000" err="1"/>
              <a:t>comparison</a:t>
            </a:r>
            <a:r>
              <a:rPr lang="tr-TR" sz="4000"/>
              <a:t>?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83637" y="1498697"/>
            <a:ext cx="9156915" cy="4734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sz="1600" b="1"/>
              <a:t> </a:t>
            </a:r>
          </a:p>
          <a:p>
            <a:pPr marL="342900" indent="-342900" algn="l">
              <a:buAutoNum type="arabicPeriod"/>
            </a:pPr>
            <a:endParaRPr lang="tr-TR" sz="1250"/>
          </a:p>
          <a:p>
            <a:pPr marL="800100" lvl="1" indent="-342900" algn="l">
              <a:buFont typeface="Arial" charset="2"/>
              <a:buChar char="•"/>
            </a:pPr>
            <a:endParaRPr lang="tr-TR" sz="120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 descr="Male Symbol - Free shapes icons">
            <a:extLst>
              <a:ext uri="{FF2B5EF4-FFF2-40B4-BE49-F238E27FC236}">
                <a16:creationId xmlns:a16="http://schemas.microsoft.com/office/drawing/2014/main" id="{285DD13F-21ED-554C-0172-A5659F26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63" y="1197934"/>
            <a:ext cx="466061" cy="519221"/>
          </a:xfrm>
          <a:prstGeom prst="rect">
            <a:avLst/>
          </a:prstGeom>
        </p:spPr>
      </p:pic>
      <p:pic>
        <p:nvPicPr>
          <p:cNvPr id="10" name="Resim 9" descr="Free Female Symbol Transparent, Download Free Female Symbol Transparent png  images, Free ClipArts on Clipart Library">
            <a:extLst>
              <a:ext uri="{FF2B5EF4-FFF2-40B4-BE49-F238E27FC236}">
                <a16:creationId xmlns:a16="http://schemas.microsoft.com/office/drawing/2014/main" id="{53C250BF-3F45-32BD-7C1E-4B866F50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27" y="1194390"/>
            <a:ext cx="352441" cy="526313"/>
          </a:xfrm>
          <a:prstGeom prst="rect">
            <a:avLst/>
          </a:prstGeom>
        </p:spPr>
      </p:pic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05A09FAF-E645-26C8-1596-6989441F71F0}"/>
              </a:ext>
            </a:extLst>
          </p:cNvPr>
          <p:cNvCxnSpPr/>
          <p:nvPr/>
        </p:nvCxnSpPr>
        <p:spPr>
          <a:xfrm flipH="1">
            <a:off x="5072486" y="1271082"/>
            <a:ext cx="49214" cy="495308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19AB17E-DD48-D3B4-F878-16F641948F03}"/>
              </a:ext>
            </a:extLst>
          </p:cNvPr>
          <p:cNvCxnSpPr>
            <a:cxnSpLocks/>
          </p:cNvCxnSpPr>
          <p:nvPr/>
        </p:nvCxnSpPr>
        <p:spPr>
          <a:xfrm flipV="1">
            <a:off x="700327" y="1760863"/>
            <a:ext cx="9098380" cy="640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3CC8725-7211-086A-82C3-DFEE16FD0E89}"/>
              </a:ext>
            </a:extLst>
          </p:cNvPr>
          <p:cNvSpPr txBox="1"/>
          <p:nvPr/>
        </p:nvSpPr>
        <p:spPr>
          <a:xfrm>
            <a:off x="935524" y="1712613"/>
            <a:ext cx="4096692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tr-TR" sz="1200" b="1">
                <a:ea typeface="+mn-lt"/>
                <a:cs typeface="+mn-lt"/>
              </a:rPr>
              <a:t>Provider</a:t>
            </a:r>
            <a:r>
              <a:rPr lang="tr-TR" sz="1400">
                <a:ea typeface="+mn-lt"/>
                <a:cs typeface="+mn-lt"/>
              </a:rPr>
              <a:t>: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sz="1000">
                <a:ea typeface="+mn-lt"/>
                <a:cs typeface="+mn-lt"/>
              </a:rPr>
              <a:t>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typically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responsible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providing </a:t>
            </a:r>
            <a:r>
              <a:rPr lang="tr-TR" sz="1000" err="1">
                <a:ea typeface="+mn-lt"/>
                <a:cs typeface="+mn-lt"/>
              </a:rPr>
              <a:t>financial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support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family</a:t>
            </a:r>
            <a:r>
              <a:rPr lang="tr-TR" sz="1000">
                <a:ea typeface="+mn-lt"/>
                <a:cs typeface="+mn-lt"/>
              </a:rPr>
              <a:t>.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900" i="1">
                <a:ea typeface="+mn-lt"/>
                <a:cs typeface="+mn-lt"/>
              </a:rPr>
              <a:t>“Men </a:t>
            </a:r>
            <a:r>
              <a:rPr lang="tr-TR" sz="900" i="1" err="1">
                <a:ea typeface="+mn-lt"/>
                <a:cs typeface="+mn-lt"/>
              </a:rPr>
              <a:t>are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protectors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maintainers</a:t>
            </a:r>
            <a:r>
              <a:rPr lang="tr-TR" sz="900" i="1">
                <a:ea typeface="+mn-lt"/>
                <a:cs typeface="+mn-lt"/>
              </a:rPr>
              <a:t> of </a:t>
            </a:r>
            <a:r>
              <a:rPr lang="tr-TR" sz="900" i="1" err="1">
                <a:ea typeface="+mn-lt"/>
                <a:cs typeface="+mn-lt"/>
              </a:rPr>
              <a:t>women</a:t>
            </a:r>
            <a:r>
              <a:rPr lang="tr-TR" sz="900" i="1">
                <a:ea typeface="+mn-lt"/>
                <a:cs typeface="+mn-lt"/>
              </a:rPr>
              <a:t>, </a:t>
            </a:r>
            <a:r>
              <a:rPr lang="tr-TR" sz="900" i="1" err="1">
                <a:ea typeface="+mn-lt"/>
                <a:cs typeface="+mn-lt"/>
              </a:rPr>
              <a:t>because</a:t>
            </a:r>
            <a:r>
              <a:rPr lang="tr-TR" sz="900" i="1">
                <a:ea typeface="+mn-lt"/>
                <a:cs typeface="+mn-lt"/>
              </a:rPr>
              <a:t> Allah has </a:t>
            </a:r>
            <a:r>
              <a:rPr lang="tr-TR" sz="900" i="1" err="1">
                <a:ea typeface="+mn-lt"/>
                <a:cs typeface="+mn-lt"/>
              </a:rPr>
              <a:t>given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one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more</a:t>
            </a:r>
            <a:r>
              <a:rPr lang="tr-TR" sz="900" i="1">
                <a:ea typeface="+mn-lt"/>
                <a:cs typeface="+mn-lt"/>
              </a:rPr>
              <a:t> (</a:t>
            </a:r>
            <a:r>
              <a:rPr lang="tr-TR" sz="900" i="1" err="1">
                <a:ea typeface="+mn-lt"/>
                <a:cs typeface="+mn-lt"/>
              </a:rPr>
              <a:t>strength</a:t>
            </a:r>
            <a:r>
              <a:rPr lang="tr-TR" sz="900" i="1">
                <a:ea typeface="+mn-lt"/>
                <a:cs typeface="+mn-lt"/>
              </a:rPr>
              <a:t>) </a:t>
            </a:r>
            <a:r>
              <a:rPr lang="tr-TR" sz="900" i="1" err="1">
                <a:ea typeface="+mn-lt"/>
                <a:cs typeface="+mn-lt"/>
              </a:rPr>
              <a:t>than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other</a:t>
            </a:r>
            <a:r>
              <a:rPr lang="tr-TR" sz="900" i="1">
                <a:ea typeface="+mn-lt"/>
                <a:cs typeface="+mn-lt"/>
              </a:rPr>
              <a:t>,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because</a:t>
            </a:r>
            <a:r>
              <a:rPr lang="tr-TR" sz="900" i="1">
                <a:ea typeface="+mn-lt"/>
                <a:cs typeface="+mn-lt"/>
              </a:rPr>
              <a:t> they </a:t>
            </a:r>
            <a:r>
              <a:rPr lang="tr-TR" sz="900" i="1" err="1">
                <a:ea typeface="+mn-lt"/>
                <a:cs typeface="+mn-lt"/>
              </a:rPr>
              <a:t>support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them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from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their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means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1600">
                <a:ea typeface="+mn-lt"/>
                <a:cs typeface="+mn-lt"/>
              </a:rPr>
              <a:t> </a:t>
            </a:r>
            <a:r>
              <a:rPr lang="tr-TR" sz="1000">
                <a:ea typeface="+mn-lt"/>
                <a:cs typeface="+mn-lt"/>
              </a:rPr>
              <a:t>(</a:t>
            </a:r>
            <a:r>
              <a:rPr lang="tr-TR" sz="1000" err="1">
                <a:ea typeface="+mn-lt"/>
                <a:cs typeface="+mn-lt"/>
              </a:rPr>
              <a:t>Qur'an</a:t>
            </a:r>
            <a:r>
              <a:rPr lang="tr-TR" sz="1000">
                <a:ea typeface="+mn-lt"/>
                <a:cs typeface="+mn-lt"/>
              </a:rPr>
              <a:t> 4:34).</a:t>
            </a:r>
            <a:endParaRPr lang="tr-TR" sz="1000"/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Protector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000">
                <a:ea typeface="+mn-lt"/>
                <a:cs typeface="+mn-lt"/>
              </a:rPr>
              <a:t>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expected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ensure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safety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well-being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family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members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Leadership</a:t>
            </a:r>
            <a:r>
              <a:rPr lang="tr-TR" sz="1200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Men </a:t>
            </a:r>
            <a:r>
              <a:rPr lang="tr-TR" sz="1000" err="1">
                <a:ea typeface="+mn-lt"/>
                <a:cs typeface="+mn-lt"/>
              </a:rPr>
              <a:t>often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take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leadership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roles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within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community</a:t>
            </a:r>
            <a:r>
              <a:rPr lang="tr-TR" sz="1000">
                <a:ea typeface="+mn-lt"/>
                <a:cs typeface="+mn-lt"/>
              </a:rPr>
              <a:t> &amp; </a:t>
            </a:r>
            <a:r>
              <a:rPr lang="tr-TR" sz="1000" err="1">
                <a:ea typeface="+mn-lt"/>
                <a:cs typeface="+mn-lt"/>
              </a:rPr>
              <a:t>family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Sharing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Wealth</a:t>
            </a:r>
            <a:r>
              <a:rPr lang="tr-TR" sz="1000">
                <a:ea typeface="+mn-lt"/>
                <a:cs typeface="+mn-lt"/>
              </a:rPr>
              <a:t>: 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obligated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earnings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with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family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ensuring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needs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met.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Military</a:t>
            </a:r>
            <a:r>
              <a:rPr lang="tr-TR" sz="1200" b="1">
                <a:ea typeface="+mn-lt"/>
                <a:cs typeface="+mn-lt"/>
              </a:rPr>
              <a:t> Service</a:t>
            </a:r>
            <a:r>
              <a:rPr lang="tr-TR" sz="1000">
                <a:ea typeface="+mn-lt"/>
                <a:cs typeface="+mn-lt"/>
              </a:rPr>
              <a:t>: 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expected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defend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community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country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may</a:t>
            </a:r>
            <a:r>
              <a:rPr lang="tr-TR" sz="1000">
                <a:ea typeface="+mn-lt"/>
                <a:cs typeface="+mn-lt"/>
              </a:rPr>
              <a:t> be </a:t>
            </a:r>
            <a:r>
              <a:rPr lang="tr-TR" sz="1000" err="1">
                <a:ea typeface="+mn-lt"/>
                <a:cs typeface="+mn-lt"/>
              </a:rPr>
              <a:t>called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upon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participate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military</a:t>
            </a:r>
            <a:r>
              <a:rPr lang="tr-TR" sz="1000">
                <a:ea typeface="+mn-lt"/>
                <a:cs typeface="+mn-lt"/>
              </a:rPr>
              <a:t> service (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war</a:t>
            </a:r>
            <a:r>
              <a:rPr lang="tr-TR" sz="1000">
                <a:ea typeface="+mn-lt"/>
                <a:cs typeface="+mn-lt"/>
              </a:rPr>
              <a:t>).</a:t>
            </a:r>
          </a:p>
          <a:p>
            <a:pPr marL="228600" indent="-228600">
              <a:buAutoNum type="arabicPeriod"/>
            </a:pPr>
            <a:r>
              <a:rPr lang="tr-TR" sz="1200" err="1">
                <a:ea typeface="+mn-lt"/>
                <a:cs typeface="+mn-lt"/>
              </a:rPr>
              <a:t>Modesty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000">
                <a:ea typeface="+mn-lt"/>
                <a:cs typeface="+mn-lt"/>
              </a:rPr>
              <a:t>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required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cover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body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navel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knees</a:t>
            </a:r>
            <a:r>
              <a:rPr lang="tr-TR" sz="1000">
                <a:ea typeface="+mn-lt"/>
                <a:cs typeface="+mn-lt"/>
              </a:rPr>
              <a:t>. Men </a:t>
            </a:r>
            <a:r>
              <a:rPr lang="tr-TR" sz="1000" err="1">
                <a:ea typeface="+mn-lt"/>
                <a:cs typeface="+mn-lt"/>
              </a:rPr>
              <a:t>should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avoid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tight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revealing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clothing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that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draws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unnecessary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attention</a:t>
            </a:r>
            <a:r>
              <a:rPr lang="tr-TR" sz="1000">
                <a:ea typeface="+mn-lt"/>
                <a:cs typeface="+mn-lt"/>
              </a:rPr>
              <a:t>. 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prohibited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gold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jewelry</a:t>
            </a:r>
            <a:r>
              <a:rPr lang="tr-TR" sz="1000">
                <a:ea typeface="+mn-lt"/>
                <a:cs typeface="+mn-lt"/>
              </a:rPr>
              <a:t>. 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also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prohibited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pure</a:t>
            </a:r>
            <a:r>
              <a:rPr lang="tr-TR" sz="1000">
                <a:ea typeface="+mn-lt"/>
                <a:cs typeface="+mn-lt"/>
              </a:rPr>
              <a:t> silk.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Inheritance</a:t>
            </a:r>
            <a:r>
              <a:rPr lang="tr-TR" sz="1000">
                <a:ea typeface="+mn-lt"/>
                <a:cs typeface="+mn-lt"/>
              </a:rPr>
              <a:t>: Men </a:t>
            </a:r>
            <a:r>
              <a:rPr lang="tr-TR" sz="1000" err="1">
                <a:ea typeface="+mn-lt"/>
                <a:cs typeface="+mn-lt"/>
              </a:rPr>
              <a:t>typically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receive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larger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share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inheritance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reflect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financial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responsibilities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“</a:t>
            </a:r>
            <a:r>
              <a:rPr lang="tr-TR" sz="900" i="1" err="1">
                <a:ea typeface="+mn-lt"/>
                <a:cs typeface="+mn-lt"/>
              </a:rPr>
              <a:t>To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male</a:t>
            </a:r>
            <a:r>
              <a:rPr lang="tr-TR" sz="900" i="1">
                <a:ea typeface="+mn-lt"/>
                <a:cs typeface="+mn-lt"/>
              </a:rPr>
              <a:t>, a </a:t>
            </a:r>
            <a:r>
              <a:rPr lang="tr-TR" sz="900" i="1" err="1">
                <a:ea typeface="+mn-lt"/>
                <a:cs typeface="+mn-lt"/>
              </a:rPr>
              <a:t>portion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equal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to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that</a:t>
            </a:r>
            <a:r>
              <a:rPr lang="tr-TR" sz="900" i="1">
                <a:ea typeface="+mn-lt"/>
                <a:cs typeface="+mn-lt"/>
              </a:rPr>
              <a:t> of two </a:t>
            </a:r>
            <a:r>
              <a:rPr lang="tr-TR" sz="900" i="1" err="1">
                <a:ea typeface="+mn-lt"/>
                <a:cs typeface="+mn-lt"/>
              </a:rPr>
              <a:t>females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Qur'an</a:t>
            </a:r>
            <a:r>
              <a:rPr lang="tr-TR" sz="1000">
                <a:ea typeface="+mn-lt"/>
                <a:cs typeface="+mn-lt"/>
              </a:rPr>
              <a:t> 4:11).</a:t>
            </a:r>
          </a:p>
          <a:p>
            <a:pPr marL="228600" indent="-228600">
              <a:buAutoNum type="arabicPeriod"/>
            </a:pPr>
            <a:r>
              <a:rPr lang="tr-TR" sz="1200" b="1">
                <a:ea typeface="+mn-lt"/>
                <a:cs typeface="+mn-lt"/>
              </a:rPr>
              <a:t>Pay </a:t>
            </a:r>
            <a:r>
              <a:rPr lang="tr-TR" sz="1200" b="1" err="1">
                <a:ea typeface="+mn-lt"/>
                <a:cs typeface="+mn-lt"/>
              </a:rPr>
              <a:t>the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Mahr</a:t>
            </a:r>
            <a:r>
              <a:rPr lang="tr-TR" sz="1000">
                <a:ea typeface="+mn-lt"/>
                <a:cs typeface="+mn-lt"/>
              </a:rPr>
              <a:t>: Men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required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provide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i="1" err="1">
                <a:ea typeface="+mn-lt"/>
                <a:cs typeface="+mn-lt"/>
              </a:rPr>
              <a:t>mahr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wives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"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give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women</a:t>
            </a:r>
            <a:r>
              <a:rPr lang="tr-TR" sz="900" i="1">
                <a:ea typeface="+mn-lt"/>
                <a:cs typeface="+mn-lt"/>
              </a:rPr>
              <a:t> [</a:t>
            </a:r>
            <a:r>
              <a:rPr lang="tr-TR" sz="900" i="1" err="1">
                <a:ea typeface="+mn-lt"/>
                <a:cs typeface="+mn-lt"/>
              </a:rPr>
              <a:t>upon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marriage</a:t>
            </a:r>
            <a:r>
              <a:rPr lang="tr-TR" sz="900" i="1">
                <a:ea typeface="+mn-lt"/>
                <a:cs typeface="+mn-lt"/>
              </a:rPr>
              <a:t>] </a:t>
            </a:r>
            <a:r>
              <a:rPr lang="tr-TR" sz="900" i="1" err="1">
                <a:ea typeface="+mn-lt"/>
                <a:cs typeface="+mn-lt"/>
              </a:rPr>
              <a:t>their</a:t>
            </a:r>
            <a:r>
              <a:rPr lang="tr-TR" sz="900" i="1">
                <a:ea typeface="+mn-lt"/>
                <a:cs typeface="+mn-lt"/>
              </a:rPr>
              <a:t> [</a:t>
            </a:r>
            <a:r>
              <a:rPr lang="tr-TR" sz="900" i="1" err="1">
                <a:ea typeface="+mn-lt"/>
                <a:cs typeface="+mn-lt"/>
              </a:rPr>
              <a:t>bridal</a:t>
            </a:r>
            <a:r>
              <a:rPr lang="tr-TR" sz="900" i="1">
                <a:ea typeface="+mn-lt"/>
                <a:cs typeface="+mn-lt"/>
              </a:rPr>
              <a:t>] </a:t>
            </a:r>
            <a:r>
              <a:rPr lang="tr-TR" sz="900" i="1" err="1">
                <a:ea typeface="+mn-lt"/>
                <a:cs typeface="+mn-lt"/>
              </a:rPr>
              <a:t>gifts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graciously</a:t>
            </a:r>
            <a:r>
              <a:rPr lang="tr-TR" sz="900" i="1">
                <a:ea typeface="+mn-lt"/>
                <a:cs typeface="+mn-lt"/>
              </a:rPr>
              <a:t>..."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1000">
                <a:ea typeface="+mn-lt"/>
                <a:cs typeface="+mn-lt"/>
              </a:rPr>
              <a:t>(</a:t>
            </a:r>
            <a:r>
              <a:rPr lang="tr-TR" sz="1000" err="1">
                <a:ea typeface="+mn-lt"/>
                <a:cs typeface="+mn-lt"/>
              </a:rPr>
              <a:t>Qur'an</a:t>
            </a:r>
            <a:r>
              <a:rPr lang="tr-TR" sz="1000">
                <a:ea typeface="+mn-lt"/>
                <a:cs typeface="+mn-lt"/>
              </a:rPr>
              <a:t> 4:4).</a:t>
            </a: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7D2E0AE-51E1-CAAC-5C27-6341A51BB79E}"/>
              </a:ext>
            </a:extLst>
          </p:cNvPr>
          <p:cNvSpPr txBox="1"/>
          <p:nvPr/>
        </p:nvSpPr>
        <p:spPr>
          <a:xfrm>
            <a:off x="5425499" y="1765425"/>
            <a:ext cx="4104236" cy="3616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Caregiver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seen</a:t>
            </a:r>
            <a:r>
              <a:rPr lang="tr-TR" sz="1000">
                <a:ea typeface="+mn-lt"/>
                <a:cs typeface="+mn-lt"/>
              </a:rPr>
              <a:t> as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primary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caregivers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responsible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nurturing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upbringing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children</a:t>
            </a:r>
            <a:r>
              <a:rPr lang="tr-TR" sz="1000">
                <a:ea typeface="+mn-lt"/>
                <a:cs typeface="+mn-lt"/>
              </a:rPr>
              <a:t>. 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Household</a:t>
            </a:r>
            <a:r>
              <a:rPr lang="tr-TR" sz="1200" b="1">
                <a:ea typeface="+mn-lt"/>
                <a:cs typeface="+mn-lt"/>
              </a:rPr>
              <a:t> Manager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oversee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household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responsibilities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ensure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harmonious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home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environment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Education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encouraged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seek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knowledge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educate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children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>
                <a:ea typeface="+mn-lt"/>
                <a:cs typeface="+mn-lt"/>
              </a:rPr>
              <a:t>Financial </a:t>
            </a:r>
            <a:r>
              <a:rPr lang="tr-TR" sz="1200" b="1" err="1">
                <a:ea typeface="+mn-lt"/>
                <a:cs typeface="+mn-lt"/>
              </a:rPr>
              <a:t>Independence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entitled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keep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earnings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wealth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themselves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not </a:t>
            </a:r>
            <a:r>
              <a:rPr lang="tr-TR" sz="1000" err="1">
                <a:ea typeface="+mn-lt"/>
                <a:cs typeface="+mn-lt"/>
              </a:rPr>
              <a:t>required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share</a:t>
            </a:r>
            <a:r>
              <a:rPr lang="tr-TR" sz="1000">
                <a:ea typeface="+mn-lt"/>
                <a:cs typeface="+mn-lt"/>
              </a:rPr>
              <a:t> it </a:t>
            </a:r>
            <a:r>
              <a:rPr lang="tr-TR" sz="1000" err="1">
                <a:ea typeface="+mn-lt"/>
                <a:cs typeface="+mn-lt"/>
              </a:rPr>
              <a:t>with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husband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“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for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women</a:t>
            </a:r>
            <a:r>
              <a:rPr lang="tr-TR" sz="900" i="1">
                <a:ea typeface="+mn-lt"/>
                <a:cs typeface="+mn-lt"/>
              </a:rPr>
              <a:t> is a </a:t>
            </a:r>
            <a:r>
              <a:rPr lang="tr-TR" sz="900" i="1" err="1">
                <a:ea typeface="+mn-lt"/>
                <a:cs typeface="+mn-lt"/>
              </a:rPr>
              <a:t>share</a:t>
            </a:r>
            <a:r>
              <a:rPr lang="tr-TR" sz="900" i="1">
                <a:ea typeface="+mn-lt"/>
                <a:cs typeface="+mn-lt"/>
              </a:rPr>
              <a:t> of </a:t>
            </a:r>
            <a:r>
              <a:rPr lang="tr-TR" sz="900" i="1" err="1">
                <a:ea typeface="+mn-lt"/>
                <a:cs typeface="+mn-lt"/>
              </a:rPr>
              <a:t>what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parents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close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relatives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leave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Qur'an</a:t>
            </a:r>
            <a:r>
              <a:rPr lang="tr-TR" sz="1000">
                <a:ea typeface="+mn-lt"/>
                <a:cs typeface="+mn-lt"/>
              </a:rPr>
              <a:t> 4:7).</a:t>
            </a:r>
          </a:p>
          <a:p>
            <a:pPr marL="228600" indent="-228600">
              <a:buAutoNum type="arabicPeriod"/>
            </a:pPr>
            <a:r>
              <a:rPr lang="tr-TR" sz="1000" b="1" err="1">
                <a:ea typeface="+mn-lt"/>
                <a:cs typeface="+mn-lt"/>
              </a:rPr>
              <a:t>Modesty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required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cover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entire</a:t>
            </a:r>
            <a:r>
              <a:rPr lang="tr-TR" sz="1000">
                <a:ea typeface="+mn-lt"/>
                <a:cs typeface="+mn-lt"/>
              </a:rPr>
              <a:t> body </a:t>
            </a:r>
            <a:r>
              <a:rPr lang="tr-TR" sz="1000" err="1">
                <a:ea typeface="+mn-lt"/>
                <a:cs typeface="+mn-lt"/>
              </a:rPr>
              <a:t>except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face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hands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900" i="1">
                <a:ea typeface="+mn-lt"/>
                <a:cs typeface="+mn-lt"/>
              </a:rPr>
              <a:t>“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tell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believing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women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to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lower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their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gaze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guard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their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chastity</a:t>
            </a:r>
            <a:r>
              <a:rPr lang="tr-TR" sz="900" i="1">
                <a:ea typeface="+mn-lt"/>
                <a:cs typeface="+mn-lt"/>
              </a:rPr>
              <a:t>, </a:t>
            </a:r>
            <a:r>
              <a:rPr lang="tr-TR" sz="900" i="1" err="1">
                <a:ea typeface="+mn-lt"/>
                <a:cs typeface="+mn-lt"/>
              </a:rPr>
              <a:t>and</a:t>
            </a:r>
            <a:r>
              <a:rPr lang="tr-TR" sz="900" i="1">
                <a:ea typeface="+mn-lt"/>
                <a:cs typeface="+mn-lt"/>
              </a:rPr>
              <a:t> not </a:t>
            </a:r>
            <a:r>
              <a:rPr lang="tr-TR" sz="900" i="1" err="1">
                <a:ea typeface="+mn-lt"/>
                <a:cs typeface="+mn-lt"/>
              </a:rPr>
              <a:t>to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reveal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their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adornments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except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what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normally</a:t>
            </a:r>
            <a:r>
              <a:rPr lang="tr-TR" sz="900" i="1">
                <a:ea typeface="+mn-lt"/>
                <a:cs typeface="+mn-lt"/>
              </a:rPr>
              <a:t> </a:t>
            </a:r>
            <a:r>
              <a:rPr lang="tr-TR" sz="900" i="1" err="1">
                <a:ea typeface="+mn-lt"/>
                <a:cs typeface="+mn-lt"/>
              </a:rPr>
              <a:t>appears</a:t>
            </a:r>
            <a:r>
              <a:rPr lang="tr-TR" sz="900" i="1">
                <a:ea typeface="+mn-lt"/>
                <a:cs typeface="+mn-lt"/>
              </a:rPr>
              <a:t>”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Qur'an</a:t>
            </a:r>
            <a:r>
              <a:rPr lang="tr-TR" sz="1000">
                <a:ea typeface="+mn-lt"/>
                <a:cs typeface="+mn-lt"/>
              </a:rPr>
              <a:t> 24:31).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should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avoid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wearing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tight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revealing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clothing</a:t>
            </a:r>
            <a:r>
              <a:rPr lang="tr-TR" sz="1000">
                <a:ea typeface="+mn-lt"/>
                <a:cs typeface="+mn-lt"/>
              </a:rPr>
              <a:t>. </a:t>
            </a:r>
            <a:r>
              <a:rPr lang="tr-TR" sz="1000" err="1">
                <a:ea typeface="+mn-lt"/>
                <a:cs typeface="+mn-lt"/>
              </a:rPr>
              <a:t>Many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choose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wear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hijab</a:t>
            </a:r>
            <a:r>
              <a:rPr lang="tr-TR" sz="1000">
                <a:ea typeface="+mn-lt"/>
                <a:cs typeface="+mn-lt"/>
              </a:rPr>
              <a:t> as a </a:t>
            </a:r>
            <a:r>
              <a:rPr lang="tr-TR" sz="1000" err="1">
                <a:ea typeface="+mn-lt"/>
                <a:cs typeface="+mn-lt"/>
              </a:rPr>
              <a:t>sign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modesty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faith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 err="1">
                <a:ea typeface="+mn-lt"/>
                <a:cs typeface="+mn-lt"/>
              </a:rPr>
              <a:t>Inheritance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receive</a:t>
            </a:r>
            <a:r>
              <a:rPr lang="tr-TR" sz="1000">
                <a:ea typeface="+mn-lt"/>
                <a:cs typeface="+mn-lt"/>
              </a:rPr>
              <a:t> a </a:t>
            </a:r>
            <a:r>
              <a:rPr lang="tr-TR" sz="1000" err="1">
                <a:ea typeface="+mn-lt"/>
                <a:cs typeface="+mn-lt"/>
              </a:rPr>
              <a:t>share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inheritance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typically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half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what</a:t>
            </a:r>
            <a:r>
              <a:rPr lang="tr-TR" sz="1000">
                <a:ea typeface="+mn-lt"/>
                <a:cs typeface="+mn-lt"/>
              </a:rPr>
              <a:t> men </a:t>
            </a:r>
            <a:r>
              <a:rPr lang="tr-TR" sz="1000" err="1">
                <a:ea typeface="+mn-lt"/>
                <a:cs typeface="+mn-lt"/>
              </a:rPr>
              <a:t>receive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reflecting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roles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financial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responsibilities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r>
              <a:rPr lang="tr-TR" sz="1200" b="1">
                <a:ea typeface="+mn-lt"/>
                <a:cs typeface="+mn-lt"/>
              </a:rPr>
              <a:t>No Financial </a:t>
            </a:r>
            <a:r>
              <a:rPr lang="tr-TR" sz="1200" b="1" err="1">
                <a:ea typeface="+mn-lt"/>
                <a:cs typeface="+mn-lt"/>
              </a:rPr>
              <a:t>Obligation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for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Marriage</a:t>
            </a:r>
            <a:r>
              <a:rPr lang="tr-TR" sz="1000">
                <a:ea typeface="+mn-lt"/>
                <a:cs typeface="+mn-lt"/>
              </a:rPr>
              <a:t>: </a:t>
            </a:r>
            <a:r>
              <a:rPr lang="tr-TR" sz="1000" err="1">
                <a:ea typeface="+mn-lt"/>
                <a:cs typeface="+mn-lt"/>
              </a:rPr>
              <a:t>Women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are</a:t>
            </a:r>
            <a:r>
              <a:rPr lang="tr-TR" sz="1000">
                <a:ea typeface="+mn-lt"/>
                <a:cs typeface="+mn-lt"/>
              </a:rPr>
              <a:t> not </a:t>
            </a:r>
            <a:r>
              <a:rPr lang="tr-TR" sz="1000" err="1">
                <a:ea typeface="+mn-lt"/>
                <a:cs typeface="+mn-lt"/>
              </a:rPr>
              <a:t>required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pay </a:t>
            </a:r>
            <a:r>
              <a:rPr lang="tr-TR" sz="1000" err="1">
                <a:ea typeface="+mn-lt"/>
                <a:cs typeface="+mn-lt"/>
              </a:rPr>
              <a:t>any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part</a:t>
            </a:r>
            <a:r>
              <a:rPr lang="tr-TR" sz="1000">
                <a:ea typeface="+mn-lt"/>
                <a:cs typeface="+mn-lt"/>
              </a:rPr>
              <a:t> of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marriage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expenses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mahr</a:t>
            </a:r>
            <a:r>
              <a:rPr lang="tr-TR" sz="10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FAFFEAF2-FEA0-B57C-727F-304E34BD7C21}"/>
              </a:ext>
            </a:extLst>
          </p:cNvPr>
          <p:cNvCxnSpPr>
            <a:cxnSpLocks/>
          </p:cNvCxnSpPr>
          <p:nvPr/>
        </p:nvCxnSpPr>
        <p:spPr>
          <a:xfrm flipV="1">
            <a:off x="702257" y="6292420"/>
            <a:ext cx="9098380" cy="640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C720019-2877-8D3C-142F-5536CA548903}"/>
              </a:ext>
            </a:extLst>
          </p:cNvPr>
          <p:cNvSpPr txBox="1"/>
          <p:nvPr/>
        </p:nvSpPr>
        <p:spPr>
          <a:xfrm>
            <a:off x="2723409" y="6341022"/>
            <a:ext cx="7212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>
                <a:ea typeface="+mn-lt"/>
                <a:cs typeface="+mn-lt"/>
              </a:rPr>
              <a:t>After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this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comparison</a:t>
            </a:r>
            <a:r>
              <a:rPr lang="tr-TR" sz="1400">
                <a:ea typeface="+mn-lt"/>
                <a:cs typeface="+mn-lt"/>
              </a:rPr>
              <a:t>, </a:t>
            </a:r>
            <a:r>
              <a:rPr lang="tr-TR" sz="1400" err="1">
                <a:ea typeface="+mn-lt"/>
                <a:cs typeface="+mn-lt"/>
              </a:rPr>
              <a:t>who</a:t>
            </a:r>
            <a:r>
              <a:rPr lang="tr-TR" sz="1400">
                <a:ea typeface="+mn-lt"/>
                <a:cs typeface="+mn-lt"/>
              </a:rPr>
              <a:t> do </a:t>
            </a:r>
            <a:r>
              <a:rPr lang="tr-TR" sz="1400" err="1">
                <a:ea typeface="+mn-lt"/>
                <a:cs typeface="+mn-lt"/>
              </a:rPr>
              <a:t>you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think</a:t>
            </a:r>
            <a:r>
              <a:rPr lang="tr-TR" sz="1400">
                <a:ea typeface="+mn-lt"/>
                <a:cs typeface="+mn-lt"/>
              </a:rPr>
              <a:t> has </a:t>
            </a:r>
            <a:r>
              <a:rPr lang="tr-TR" sz="1400" err="1">
                <a:ea typeface="+mn-lt"/>
                <a:cs typeface="+mn-lt"/>
              </a:rPr>
              <a:t>more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400" err="1">
                <a:ea typeface="+mn-lt"/>
                <a:cs typeface="+mn-lt"/>
              </a:rPr>
              <a:t>obligations</a:t>
            </a:r>
            <a:r>
              <a:rPr lang="tr-TR" sz="1400">
                <a:ea typeface="+mn-lt"/>
                <a:cs typeface="+mn-lt"/>
              </a:rPr>
              <a:t>?</a:t>
            </a:r>
            <a:endParaRPr lang="tr-T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046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Multiple </a:t>
            </a:r>
            <a:r>
              <a:rPr lang="tr-TR" sz="4000" err="1"/>
              <a:t>wives</a:t>
            </a:r>
            <a:r>
              <a:rPr lang="tr-TR" sz="40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lt Başlık 4">
            <a:extLst>
              <a:ext uri="{FF2B5EF4-FFF2-40B4-BE49-F238E27FC236}">
                <a16:creationId xmlns:a16="http://schemas.microsoft.com/office/drawing/2014/main" id="{55C00FFB-ECB0-84F1-ACB7-B4753CC36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0BFE546-B46C-B969-087F-3D75D103827E}"/>
              </a:ext>
            </a:extLst>
          </p:cNvPr>
          <p:cNvSpPr txBox="1"/>
          <p:nvPr/>
        </p:nvSpPr>
        <p:spPr>
          <a:xfrm>
            <a:off x="7091880" y="6261980"/>
            <a:ext cx="36817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100">
                <a:ea typeface="+mn-lt"/>
                <a:cs typeface="+mn-lt"/>
              </a:rPr>
              <a:t>https://ourworldindata.org/gender-ratio</a:t>
            </a:r>
            <a:endParaRPr lang="tr-TR" sz="110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DFAC57D-D6DE-8E8A-5866-BEA7741CAD68}"/>
              </a:ext>
            </a:extLst>
          </p:cNvPr>
          <p:cNvSpPr txBox="1"/>
          <p:nvPr/>
        </p:nvSpPr>
        <p:spPr>
          <a:xfrm>
            <a:off x="1508911" y="1109049"/>
            <a:ext cx="756718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400">
                <a:latin typeface="Lato"/>
                <a:ea typeface="Lato"/>
                <a:cs typeface="Lato"/>
              </a:rPr>
              <a:t>"</a:t>
            </a:r>
            <a:r>
              <a:rPr lang="tr-TR" sz="1400" err="1">
                <a:latin typeface="Lato"/>
                <a:ea typeface="Lato"/>
                <a:cs typeface="Lato"/>
              </a:rPr>
              <a:t>Most</a:t>
            </a:r>
            <a:r>
              <a:rPr lang="tr-TR" sz="1400">
                <a:latin typeface="Lato"/>
                <a:ea typeface="Lato"/>
                <a:cs typeface="Lato"/>
              </a:rPr>
              <a:t> </a:t>
            </a:r>
            <a:r>
              <a:rPr lang="tr-TR" sz="1400" err="1">
                <a:latin typeface="Lato"/>
                <a:ea typeface="Lato"/>
                <a:cs typeface="Lato"/>
              </a:rPr>
              <a:t>countries</a:t>
            </a:r>
            <a:r>
              <a:rPr lang="tr-TR" sz="1400">
                <a:latin typeface="Lato"/>
                <a:ea typeface="Lato"/>
                <a:cs typeface="Lato"/>
              </a:rPr>
              <a:t> </a:t>
            </a:r>
            <a:r>
              <a:rPr lang="tr-TR" sz="1400" err="1">
                <a:latin typeface="Lato"/>
                <a:ea typeface="Lato"/>
                <a:cs typeface="Lato"/>
              </a:rPr>
              <a:t>have</a:t>
            </a:r>
            <a:r>
              <a:rPr lang="tr-TR" sz="1400">
                <a:latin typeface="Lato"/>
                <a:ea typeface="Lato"/>
                <a:cs typeface="Lato"/>
              </a:rPr>
              <a:t> a </a:t>
            </a:r>
            <a:r>
              <a:rPr lang="tr-TR" sz="1400" err="1">
                <a:latin typeface="Lato"/>
                <a:ea typeface="Lato"/>
                <a:cs typeface="Lato"/>
              </a:rPr>
              <a:t>female</a:t>
            </a:r>
            <a:r>
              <a:rPr lang="tr-TR" sz="1400">
                <a:latin typeface="Lato"/>
                <a:ea typeface="Lato"/>
                <a:cs typeface="Lato"/>
              </a:rPr>
              <a:t> </a:t>
            </a:r>
            <a:r>
              <a:rPr lang="tr-TR" sz="1400" err="1">
                <a:latin typeface="Lato"/>
                <a:ea typeface="Lato"/>
                <a:cs typeface="Lato"/>
              </a:rPr>
              <a:t>share</a:t>
            </a:r>
            <a:r>
              <a:rPr lang="tr-TR" sz="1400">
                <a:latin typeface="Lato"/>
                <a:ea typeface="Lato"/>
                <a:cs typeface="Lato"/>
              </a:rPr>
              <a:t> of </a:t>
            </a:r>
            <a:r>
              <a:rPr lang="tr-TR" sz="1400" err="1">
                <a:latin typeface="Lato"/>
                <a:ea typeface="Lato"/>
                <a:cs typeface="Lato"/>
              </a:rPr>
              <a:t>the</a:t>
            </a:r>
            <a:r>
              <a:rPr lang="tr-TR" sz="1400">
                <a:latin typeface="Lato"/>
                <a:ea typeface="Lato"/>
                <a:cs typeface="Lato"/>
              </a:rPr>
              <a:t> </a:t>
            </a:r>
            <a:r>
              <a:rPr lang="tr-TR" sz="1400" err="1">
                <a:latin typeface="Lato"/>
                <a:ea typeface="Lato"/>
                <a:cs typeface="Lato"/>
              </a:rPr>
              <a:t>population</a:t>
            </a:r>
            <a:r>
              <a:rPr lang="tr-TR" sz="1400">
                <a:latin typeface="Lato"/>
                <a:ea typeface="Lato"/>
                <a:cs typeface="Lato"/>
              </a:rPr>
              <a:t> </a:t>
            </a:r>
            <a:r>
              <a:rPr lang="tr-TR" sz="1400" err="1">
                <a:latin typeface="Lato"/>
                <a:ea typeface="Lato"/>
                <a:cs typeface="Lato"/>
              </a:rPr>
              <a:t>between</a:t>
            </a:r>
            <a:r>
              <a:rPr lang="tr-TR" sz="1400">
                <a:latin typeface="Lato"/>
                <a:ea typeface="Lato"/>
                <a:cs typeface="Lato"/>
              </a:rPr>
              <a:t> 49 </a:t>
            </a:r>
            <a:r>
              <a:rPr lang="tr-TR" sz="1400" err="1">
                <a:latin typeface="Lato"/>
                <a:ea typeface="Lato"/>
                <a:cs typeface="Lato"/>
              </a:rPr>
              <a:t>and</a:t>
            </a:r>
            <a:r>
              <a:rPr lang="tr-TR" sz="1400">
                <a:latin typeface="Lato"/>
                <a:ea typeface="Lato"/>
                <a:cs typeface="Lato"/>
              </a:rPr>
              <a:t> 51 </a:t>
            </a:r>
            <a:r>
              <a:rPr lang="tr-TR" sz="1400" err="1">
                <a:latin typeface="Lato"/>
                <a:ea typeface="Lato"/>
                <a:cs typeface="Lato"/>
              </a:rPr>
              <a:t>percent</a:t>
            </a:r>
            <a:r>
              <a:rPr lang="tr-TR" sz="1400">
                <a:latin typeface="Lato"/>
                <a:ea typeface="Lato"/>
                <a:cs typeface="Lato"/>
              </a:rPr>
              <a:t> " </a:t>
            </a:r>
            <a:br>
              <a:rPr lang="tr-TR" sz="1400">
                <a:latin typeface="Lato"/>
                <a:ea typeface="Lato"/>
                <a:cs typeface="Lato"/>
              </a:rPr>
            </a:br>
            <a:r>
              <a:rPr lang="tr-TR" sz="1200" i="1">
                <a:latin typeface="Lato"/>
                <a:ea typeface="Lato"/>
                <a:cs typeface="Lato"/>
              </a:rPr>
              <a:t>- </a:t>
            </a:r>
            <a:r>
              <a:rPr lang="tr-TR" sz="1200" i="1" err="1">
                <a:latin typeface="Lato"/>
                <a:ea typeface="Lato"/>
                <a:cs typeface="Lato"/>
              </a:rPr>
              <a:t>Our</a:t>
            </a:r>
            <a:r>
              <a:rPr lang="tr-TR" sz="1200" i="1">
                <a:latin typeface="Lato"/>
                <a:ea typeface="Lato"/>
                <a:cs typeface="Lato"/>
              </a:rPr>
              <a:t> World </a:t>
            </a:r>
            <a:r>
              <a:rPr lang="tr-TR" sz="1200" i="1" err="1">
                <a:latin typeface="Lato"/>
                <a:ea typeface="Lato"/>
                <a:cs typeface="Lato"/>
              </a:rPr>
              <a:t>In</a:t>
            </a:r>
            <a:r>
              <a:rPr lang="tr-TR" sz="1200" i="1">
                <a:latin typeface="Lato"/>
                <a:ea typeface="Lato"/>
                <a:cs typeface="Lato"/>
              </a:rPr>
              <a:t> Data</a:t>
            </a:r>
            <a:endParaRPr lang="tr-TR" sz="1200" i="1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95F4891-2551-6B3A-C2ED-5EBCD001E211}"/>
              </a:ext>
            </a:extLst>
          </p:cNvPr>
          <p:cNvSpPr txBox="1"/>
          <p:nvPr/>
        </p:nvSpPr>
        <p:spPr>
          <a:xfrm>
            <a:off x="837445" y="1448553"/>
            <a:ext cx="9106275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err="1"/>
              <a:t>Question</a:t>
            </a:r>
            <a:r>
              <a:rPr lang="tr-TR" sz="1400"/>
              <a:t>:</a:t>
            </a:r>
          </a:p>
          <a:p>
            <a:r>
              <a:rPr lang="en-US" sz="1000">
                <a:ea typeface="+mn-lt"/>
                <a:cs typeface="+mn-lt"/>
              </a:rPr>
              <a:t>Let's say the ratio of women is approximately 55% worldwide </a:t>
            </a:r>
            <a:r>
              <a:rPr lang="en-US" sz="900">
                <a:ea typeface="+mn-lt"/>
                <a:cs typeface="+mn-lt"/>
              </a:rPr>
              <a:t>(without considering war; in times of war, this ratio may increase)</a:t>
            </a:r>
            <a:r>
              <a:rPr lang="en-US" sz="1000">
                <a:ea typeface="+mn-lt"/>
                <a:cs typeface="+mn-lt"/>
              </a:rPr>
              <a:t>. 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If we distribute this ratio, giving each man (45%) a woman (55% - 45%), what happens with the remaining 10% of women?</a:t>
            </a:r>
          </a:p>
          <a:p>
            <a:endParaRPr lang="en-US" sz="1000"/>
          </a:p>
          <a:p>
            <a:r>
              <a:rPr lang="en-US" sz="1400"/>
              <a:t>Fıtrat (innate nature of humans, in Turkish)</a:t>
            </a:r>
          </a:p>
          <a:p>
            <a:r>
              <a:rPr lang="en-US" sz="1200"/>
              <a:t>Fıtrat of Men &amp; Women in Relation</a:t>
            </a:r>
          </a:p>
          <a:p>
            <a:pPr marL="285750" indent="-285750">
              <a:buFont typeface="Arial"/>
              <a:buChar char="•"/>
            </a:pPr>
            <a:r>
              <a:rPr lang="en-US" sz="1000" b="1" u="sng">
                <a:ea typeface="+mn-lt"/>
                <a:cs typeface="+mn-lt"/>
              </a:rPr>
              <a:t>Polygamy</a:t>
            </a:r>
            <a:r>
              <a:rPr lang="en-US" sz="1000">
                <a:ea typeface="+mn-lt"/>
                <a:cs typeface="+mn-lt"/>
              </a:rPr>
              <a:t>: In Islam, a man is permitted to marry multiple women (up to four) but cannot accept a woman who has multiple husbands. This aligns with the natural disposition (</a:t>
            </a:r>
            <a:r>
              <a:rPr lang="en-US" sz="1000" i="1" err="1">
                <a:ea typeface="+mn-lt"/>
                <a:cs typeface="+mn-lt"/>
              </a:rPr>
              <a:t>fitrat</a:t>
            </a:r>
            <a:r>
              <a:rPr lang="en-US" sz="1000">
                <a:ea typeface="+mn-lt"/>
                <a:cs typeface="+mn-lt"/>
              </a:rPr>
              <a:t>) that Allah has instilled in human beings.</a:t>
            </a:r>
            <a:endParaRPr lang="tr-TR" sz="1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000" b="1" u="sng">
                <a:ea typeface="+mn-lt"/>
                <a:cs typeface="+mn-lt"/>
              </a:rPr>
              <a:t>Monogamy</a:t>
            </a:r>
            <a:r>
              <a:rPr lang="en-US" sz="1000">
                <a:ea typeface="+mn-lt"/>
                <a:cs typeface="+mn-lt"/>
              </a:rPr>
              <a:t>: Women generally seek protection, attention, and love from a single man. Most women do not accept a second wife due to feelings of jealousy, although some do.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000" b="1" u="sng">
                <a:ea typeface="+mn-lt"/>
                <a:cs typeface="+mn-lt"/>
              </a:rPr>
              <a:t>Natural Balance</a:t>
            </a:r>
            <a:r>
              <a:rPr lang="en-US" sz="1000">
                <a:ea typeface="+mn-lt"/>
                <a:cs typeface="+mn-lt"/>
              </a:rPr>
              <a:t>: The Creator, Allah (cc), understands the inherent nature (</a:t>
            </a:r>
            <a:r>
              <a:rPr lang="en-US" sz="1000" i="1" err="1">
                <a:ea typeface="+mn-lt"/>
                <a:cs typeface="+mn-lt"/>
              </a:rPr>
              <a:t>fitrat</a:t>
            </a:r>
            <a:r>
              <a:rPr lang="en-US" sz="1000">
                <a:ea typeface="+mn-lt"/>
                <a:cs typeface="+mn-lt"/>
              </a:rPr>
              <a:t>) of men and women. He has designed roles and relationships to ensure harmony and balance within society.</a:t>
            </a:r>
            <a:endParaRPr lang="en-US"/>
          </a:p>
          <a:p>
            <a:endParaRPr lang="en-US" sz="1000"/>
          </a:p>
          <a:p>
            <a:r>
              <a:rPr lang="en-US" sz="1400"/>
              <a:t>Answer to the Question (</a:t>
            </a:r>
            <a:r>
              <a:rPr lang="en-US" sz="1400" err="1"/>
              <a:t>Perpesctive</a:t>
            </a:r>
            <a:r>
              <a:rPr lang="en-US" sz="1400"/>
              <a:t> of Islam):</a:t>
            </a:r>
          </a:p>
          <a:p>
            <a:r>
              <a:rPr lang="en-US" sz="1000">
                <a:ea typeface="+mn-lt"/>
                <a:cs typeface="+mn-lt"/>
              </a:rPr>
              <a:t>Given the hypothetical scenario where women make up 55% of the population, and men make up 45%, with each man being paired with one woman: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The remaining 10% of women could potentially become second, third, or fourth wives to men, as permitted in Islam. This approach ensures that all women have the opportunity to be part of a family and receive the protection, attention, and love that align with their natural disposition.</a:t>
            </a:r>
            <a:endParaRPr lang="tr-TR" sz="1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This arrangement reflects the wisdom of the Creator, Allah (cc), in understanding the natural tendencies and needs of both men and women, ensuring social harmony and stability.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1000">
              <a:ea typeface="Lato"/>
              <a:cs typeface="Lato"/>
            </a:endParaRPr>
          </a:p>
          <a:p>
            <a:r>
              <a:rPr lang="en-US" sz="1400"/>
              <a:t>Obligations Set by Allah (cc) before marrying multiple wives:</a:t>
            </a:r>
          </a:p>
          <a:p>
            <a:r>
              <a:rPr lang="en-US" sz="1200" b="1">
                <a:ea typeface="+mn-lt"/>
                <a:cs typeface="+mn-lt"/>
              </a:rPr>
              <a:t>Justice and Fairness</a:t>
            </a:r>
            <a:r>
              <a:rPr lang="en-US" sz="1200">
                <a:ea typeface="+mn-lt"/>
                <a:cs typeface="+mn-lt"/>
              </a:rPr>
              <a:t>:</a:t>
            </a:r>
            <a:endParaRPr lang="en-US" sz="1200"/>
          </a:p>
          <a:p>
            <a:pPr marL="285750" indent="-285750">
              <a:buFont typeface="Arial,Sans-Serif"/>
              <a:buChar char="•"/>
            </a:pPr>
            <a:r>
              <a:rPr lang="en-US" sz="1000">
                <a:ea typeface="+mn-lt"/>
                <a:cs typeface="+mn-lt"/>
              </a:rPr>
              <a:t>A man must treat all his wives fairly and justly. This includes providing equal financial support, time, and attention to each wife.</a:t>
            </a:r>
            <a:endParaRPr lang="en-US" sz="1000" b="1" u="sng">
              <a:ea typeface="Lato"/>
              <a:cs typeface="Lato"/>
            </a:endParaRPr>
          </a:p>
          <a:p>
            <a:r>
              <a:rPr lang="en-US" sz="1200" b="1">
                <a:ea typeface="+mn-lt"/>
                <a:cs typeface="+mn-lt"/>
              </a:rPr>
              <a:t>Respect and Dignity:</a:t>
            </a:r>
          </a:p>
          <a:p>
            <a:pPr marL="285750" indent="-285750">
              <a:buFont typeface="Arial,Sans-Serif"/>
              <a:buChar char="•"/>
            </a:pPr>
            <a:r>
              <a:rPr lang="en-US" sz="1000">
                <a:ea typeface="+mn-lt"/>
                <a:cs typeface="+mn-lt"/>
              </a:rPr>
              <a:t>A man must respect and honor all his wives, ensuring their dignity and well-being.</a:t>
            </a:r>
            <a:endParaRPr lang="en-US" sz="1000">
              <a:latin typeface="Trebuchet MS"/>
              <a:ea typeface="Lato"/>
              <a:cs typeface="Lato"/>
            </a:endParaRPr>
          </a:p>
          <a:p>
            <a:r>
              <a:rPr lang="en-US" sz="1200">
                <a:ea typeface="+mn-lt"/>
                <a:cs typeface="+mn-lt"/>
              </a:rPr>
              <a:t>Marriage Contract Conditions:</a:t>
            </a:r>
          </a:p>
          <a:p>
            <a:pPr marL="285750" indent="-285750">
              <a:buFont typeface="Arial,Sans-Serif"/>
              <a:buChar char="•"/>
            </a:pPr>
            <a:r>
              <a:rPr lang="en-US" sz="1000">
                <a:ea typeface="+mn-lt"/>
                <a:cs typeface="+mn-lt"/>
              </a:rPr>
              <a:t>Women can include conditions in their marriage contract, 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such as the husband not marrying another wife without her consent.</a:t>
            </a:r>
            <a:endParaRPr lang="en-US" sz="1000">
              <a:latin typeface="Trebuchet MS"/>
              <a:ea typeface="Lato"/>
              <a:cs typeface="Lato"/>
            </a:endParaRPr>
          </a:p>
          <a:p>
            <a:endParaRPr lang="en-US" sz="1000">
              <a:latin typeface="Trebuchet MS"/>
              <a:ea typeface="Lato"/>
              <a:cs typeface="Lato"/>
            </a:endParaRPr>
          </a:p>
          <a:p>
            <a:pPr marL="285750" indent="-285750">
              <a:buFont typeface="Arial,Sans-Serif"/>
              <a:buChar char="•"/>
            </a:pPr>
            <a:endParaRPr lang="en-US" sz="1000">
              <a:latin typeface="Trebuchet MS"/>
              <a:ea typeface="Lato"/>
              <a:cs typeface="Lato"/>
            </a:endParaRPr>
          </a:p>
          <a:p>
            <a:pPr marL="285750" indent="-285750">
              <a:buFont typeface="Arial"/>
              <a:buChar char="•"/>
            </a:pPr>
            <a:endParaRPr lang="en-US" sz="1000">
              <a:latin typeface="Trebuchet MS"/>
              <a:ea typeface="Lato"/>
              <a:cs typeface="Lato"/>
            </a:endParaRPr>
          </a:p>
          <a:p>
            <a:endParaRPr lang="en-US" sz="1000">
              <a:latin typeface="Trebuchet MS"/>
              <a:ea typeface="Lato"/>
              <a:cs typeface="Lato"/>
            </a:endParaRPr>
          </a:p>
          <a:p>
            <a:endParaRPr lang="en-US" sz="1000">
              <a:latin typeface="Trebuchet MS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1336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Why</a:t>
            </a:r>
            <a:r>
              <a:rPr lang="tr-TR" sz="4000"/>
              <a:t> </a:t>
            </a:r>
            <a:r>
              <a:rPr lang="tr-TR" sz="4000" err="1"/>
              <a:t>praying</a:t>
            </a:r>
            <a:r>
              <a:rPr lang="tr-TR" sz="4000"/>
              <a:t> 5 </a:t>
            </a:r>
            <a:r>
              <a:rPr lang="tr-TR" sz="4000" err="1"/>
              <a:t>times</a:t>
            </a:r>
            <a:r>
              <a:rPr lang="tr-TR" sz="4000"/>
              <a:t> </a:t>
            </a:r>
            <a:r>
              <a:rPr lang="tr-TR" sz="4000" err="1"/>
              <a:t>daily</a:t>
            </a:r>
            <a:r>
              <a:rPr lang="tr-TR" sz="40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lt Başlık 4">
            <a:extLst>
              <a:ext uri="{FF2B5EF4-FFF2-40B4-BE49-F238E27FC236}">
                <a16:creationId xmlns:a16="http://schemas.microsoft.com/office/drawing/2014/main" id="{55C00FFB-ECB0-84F1-ACB7-B4753CC36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0BFE546-B46C-B969-087F-3D75D103827E}"/>
              </a:ext>
            </a:extLst>
          </p:cNvPr>
          <p:cNvSpPr txBox="1"/>
          <p:nvPr/>
        </p:nvSpPr>
        <p:spPr>
          <a:xfrm>
            <a:off x="7091880" y="6261980"/>
            <a:ext cx="36817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100">
                <a:ea typeface="+mn-lt"/>
                <a:cs typeface="+mn-lt"/>
              </a:rPr>
              <a:t>https://ourworldindata.org/gender-ratio</a:t>
            </a:r>
            <a:endParaRPr lang="tr-TR" sz="110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82A1FA7-BD6D-5A81-F0F8-8B30ED573CD5}"/>
              </a:ext>
            </a:extLst>
          </p:cNvPr>
          <p:cNvSpPr txBox="1"/>
          <p:nvPr/>
        </p:nvSpPr>
        <p:spPr>
          <a:xfrm>
            <a:off x="6591592" y="5083688"/>
            <a:ext cx="4028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Metaphoric: </a:t>
            </a:r>
            <a:r>
              <a:rPr lang="tr-TR" dirty="0">
                <a:hlinkClick r:id="rId2" action="ppaction://hlinksldjump"/>
              </a:rPr>
              <a:t>Story of Uncle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381171-84A1-825C-1766-FEDD0586BFA6}"/>
              </a:ext>
            </a:extLst>
          </p:cNvPr>
          <p:cNvSpPr txBox="1"/>
          <p:nvPr/>
        </p:nvSpPr>
        <p:spPr>
          <a:xfrm>
            <a:off x="777089" y="1237307"/>
            <a:ext cx="6805187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b="1" err="1"/>
              <a:t>Purpose</a:t>
            </a:r>
            <a:r>
              <a:rPr lang="tr-TR" sz="1200" b="1"/>
              <a:t> of </a:t>
            </a:r>
            <a:r>
              <a:rPr lang="tr-TR" sz="1200" b="1" err="1"/>
              <a:t>praying</a:t>
            </a:r>
            <a:r>
              <a:rPr lang="tr-TR" sz="1200" b="1"/>
              <a:t>: </a:t>
            </a:r>
            <a:r>
              <a:rPr lang="tr-TR" sz="1200" err="1"/>
              <a:t>To</a:t>
            </a:r>
            <a:r>
              <a:rPr lang="tr-TR" sz="1200"/>
              <a:t> </a:t>
            </a:r>
            <a:r>
              <a:rPr lang="tr-TR" sz="1200" err="1"/>
              <a:t>glorify</a:t>
            </a:r>
            <a:r>
              <a:rPr lang="tr-TR" sz="1200"/>
              <a:t> </a:t>
            </a:r>
            <a:r>
              <a:rPr lang="tr-TR" sz="1200" err="1"/>
              <a:t>the</a:t>
            </a:r>
            <a:r>
              <a:rPr lang="tr-TR" sz="1200"/>
              <a:t> </a:t>
            </a:r>
            <a:r>
              <a:rPr lang="tr-TR" sz="1200" err="1"/>
              <a:t>Almighty</a:t>
            </a:r>
            <a:r>
              <a:rPr lang="tr-TR" sz="1200"/>
              <a:t> </a:t>
            </a:r>
            <a:r>
              <a:rPr lang="tr-TR" sz="1000"/>
              <a:t>(Tesbih = </a:t>
            </a:r>
            <a:r>
              <a:rPr lang="tr-TR" sz="1000" err="1"/>
              <a:t>SubhanAllah</a:t>
            </a:r>
            <a:r>
              <a:rPr lang="tr-TR" sz="1000"/>
              <a:t>, </a:t>
            </a:r>
            <a:r>
              <a:rPr lang="tr-TR" sz="1000" err="1"/>
              <a:t>Alhamdulillah</a:t>
            </a:r>
            <a:r>
              <a:rPr lang="tr-TR" sz="1000"/>
              <a:t>, </a:t>
            </a:r>
            <a:r>
              <a:rPr lang="tr-TR" sz="1000" err="1"/>
              <a:t>Allahu</a:t>
            </a:r>
            <a:r>
              <a:rPr lang="tr-TR" sz="1000"/>
              <a:t> Akbar)</a:t>
            </a:r>
          </a:p>
          <a:p>
            <a:r>
              <a:rPr lang="tr-TR" sz="900" err="1"/>
              <a:t>SubhanAllah</a:t>
            </a:r>
            <a:r>
              <a:rPr lang="tr-TR" sz="900"/>
              <a:t>: "</a:t>
            </a:r>
            <a:r>
              <a:rPr lang="tr-TR" sz="900" err="1"/>
              <a:t>Glory</a:t>
            </a:r>
            <a:r>
              <a:rPr lang="tr-TR" sz="900"/>
              <a:t> be </a:t>
            </a:r>
            <a:r>
              <a:rPr lang="tr-TR" sz="900" err="1"/>
              <a:t>to</a:t>
            </a:r>
            <a:r>
              <a:rPr lang="tr-TR" sz="900"/>
              <a:t> Allah" (= </a:t>
            </a:r>
            <a:r>
              <a:rPr lang="tr-TR" sz="900" err="1"/>
              <a:t>You</a:t>
            </a:r>
            <a:r>
              <a:rPr lang="tr-TR" sz="900"/>
              <a:t> </a:t>
            </a:r>
            <a:r>
              <a:rPr lang="tr-TR" sz="900" err="1"/>
              <a:t>have</a:t>
            </a:r>
            <a:r>
              <a:rPr lang="tr-TR" sz="900"/>
              <a:t> </a:t>
            </a:r>
            <a:r>
              <a:rPr lang="tr-TR" sz="900" err="1"/>
              <a:t>no</a:t>
            </a:r>
            <a:r>
              <a:rPr lang="tr-TR" sz="900"/>
              <a:t> </a:t>
            </a:r>
            <a:r>
              <a:rPr lang="tr-TR" sz="900" err="1"/>
              <a:t>limitations</a:t>
            </a:r>
            <a:r>
              <a:rPr lang="tr-TR" sz="900"/>
              <a:t>, </a:t>
            </a:r>
            <a:r>
              <a:rPr lang="tr-TR" sz="900" err="1"/>
              <a:t>flaws</a:t>
            </a:r>
            <a:r>
              <a:rPr lang="tr-TR" sz="900"/>
              <a:t>, </a:t>
            </a:r>
            <a:r>
              <a:rPr lang="tr-TR" sz="900" err="1"/>
              <a:t>weaknesses</a:t>
            </a:r>
            <a:r>
              <a:rPr lang="tr-TR" sz="900"/>
              <a:t>)</a:t>
            </a:r>
          </a:p>
          <a:p>
            <a:r>
              <a:rPr lang="tr-TR" sz="900" err="1"/>
              <a:t>Alhamdulillah</a:t>
            </a:r>
            <a:r>
              <a:rPr lang="tr-TR" sz="900"/>
              <a:t>: "</a:t>
            </a:r>
            <a:r>
              <a:rPr lang="tr-TR" sz="900" err="1"/>
              <a:t>All</a:t>
            </a:r>
            <a:r>
              <a:rPr lang="tr-TR" sz="900"/>
              <a:t> </a:t>
            </a:r>
            <a:r>
              <a:rPr lang="tr-TR" sz="900" err="1"/>
              <a:t>praise</a:t>
            </a:r>
            <a:r>
              <a:rPr lang="tr-TR" sz="900"/>
              <a:t> is </a:t>
            </a:r>
            <a:r>
              <a:rPr lang="tr-TR" sz="900" err="1"/>
              <a:t>due</a:t>
            </a:r>
            <a:r>
              <a:rPr lang="tr-TR" sz="900"/>
              <a:t> </a:t>
            </a:r>
            <a:r>
              <a:rPr lang="tr-TR" sz="900" err="1"/>
              <a:t>to</a:t>
            </a:r>
            <a:r>
              <a:rPr lang="tr-TR" sz="900"/>
              <a:t> Allah." (= I </a:t>
            </a:r>
            <a:r>
              <a:rPr lang="tr-TR" sz="900" err="1"/>
              <a:t>thank</a:t>
            </a:r>
            <a:r>
              <a:rPr lang="tr-TR" sz="900"/>
              <a:t>/</a:t>
            </a:r>
            <a:r>
              <a:rPr lang="tr-TR" sz="900" err="1"/>
              <a:t>praise</a:t>
            </a:r>
            <a:r>
              <a:rPr lang="tr-TR" sz="900"/>
              <a:t>/</a:t>
            </a:r>
            <a:r>
              <a:rPr lang="tr-TR" sz="900" err="1"/>
              <a:t>glorify</a:t>
            </a:r>
            <a:r>
              <a:rPr lang="tr-TR" sz="900"/>
              <a:t> </a:t>
            </a:r>
            <a:r>
              <a:rPr lang="tr-TR" sz="900" err="1"/>
              <a:t>You</a:t>
            </a:r>
            <a:r>
              <a:rPr lang="tr-TR" sz="900"/>
              <a:t> </a:t>
            </a:r>
            <a:r>
              <a:rPr lang="tr-TR" sz="900" err="1"/>
              <a:t>for</a:t>
            </a:r>
            <a:r>
              <a:rPr lang="tr-TR" sz="900"/>
              <a:t> </a:t>
            </a:r>
            <a:r>
              <a:rPr lang="tr-TR" sz="900" err="1"/>
              <a:t>everything</a:t>
            </a:r>
            <a:r>
              <a:rPr lang="tr-TR" sz="900"/>
              <a:t> </a:t>
            </a:r>
            <a:r>
              <a:rPr lang="tr-TR" sz="900" err="1"/>
              <a:t>you've</a:t>
            </a:r>
            <a:r>
              <a:rPr lang="tr-TR" sz="900"/>
              <a:t> </a:t>
            </a:r>
            <a:r>
              <a:rPr lang="tr-TR" sz="900" err="1"/>
              <a:t>given</a:t>
            </a:r>
            <a:r>
              <a:rPr lang="tr-TR" sz="900"/>
              <a:t> me)</a:t>
            </a:r>
          </a:p>
          <a:p>
            <a:r>
              <a:rPr lang="tr-TR" sz="900" err="1"/>
              <a:t>Allahu</a:t>
            </a:r>
            <a:r>
              <a:rPr lang="tr-TR" sz="900"/>
              <a:t> Akbar: "Allah is </a:t>
            </a:r>
            <a:r>
              <a:rPr lang="tr-TR" sz="900" err="1"/>
              <a:t>the</a:t>
            </a:r>
            <a:r>
              <a:rPr lang="tr-TR" sz="900"/>
              <a:t> </a:t>
            </a:r>
            <a:r>
              <a:rPr lang="tr-TR" sz="900" err="1"/>
              <a:t>Greatest</a:t>
            </a:r>
            <a:r>
              <a:rPr lang="tr-TR" sz="900"/>
              <a:t>" (= </a:t>
            </a:r>
            <a:r>
              <a:rPr lang="tr-TR" sz="900" err="1"/>
              <a:t>You</a:t>
            </a:r>
            <a:r>
              <a:rPr lang="tr-TR" sz="900"/>
              <a:t> </a:t>
            </a:r>
            <a:r>
              <a:rPr lang="tr-TR" sz="900" err="1"/>
              <a:t>are</a:t>
            </a:r>
            <a:r>
              <a:rPr lang="tr-TR" sz="900"/>
              <a:t> </a:t>
            </a:r>
            <a:r>
              <a:rPr lang="tr-TR" sz="900" err="1"/>
              <a:t>the</a:t>
            </a:r>
            <a:r>
              <a:rPr lang="tr-TR" sz="900"/>
              <a:t> </a:t>
            </a:r>
            <a:r>
              <a:rPr lang="tr-TR" sz="900" err="1"/>
              <a:t>greatest</a:t>
            </a:r>
            <a:r>
              <a:rPr lang="tr-TR" sz="900"/>
              <a:t>)</a:t>
            </a:r>
          </a:p>
          <a:p>
            <a:endParaRPr lang="tr-TR" sz="1000"/>
          </a:p>
          <a:p>
            <a:endParaRPr lang="tr-TR" sz="1200"/>
          </a:p>
          <a:p>
            <a:r>
              <a:rPr lang="tr-TR" sz="1200" b="1" err="1"/>
              <a:t>Qur’anic</a:t>
            </a:r>
            <a:r>
              <a:rPr lang="tr-TR" sz="1200" b="1"/>
              <a:t> </a:t>
            </a:r>
            <a:r>
              <a:rPr lang="tr-TR" sz="1200" b="1" err="1"/>
              <a:t>Verses</a:t>
            </a:r>
            <a:r>
              <a:rPr lang="tr-TR" sz="1200" b="1"/>
              <a:t> on </a:t>
            </a:r>
            <a:r>
              <a:rPr lang="tr-TR" sz="1200" b="1" err="1"/>
              <a:t>Prayer</a:t>
            </a:r>
            <a:r>
              <a:rPr lang="tr-TR" sz="1200" b="1"/>
              <a:t> </a:t>
            </a:r>
            <a:r>
              <a:rPr lang="tr-TR" sz="1200" b="1" err="1"/>
              <a:t>Obligation</a:t>
            </a:r>
            <a:r>
              <a:rPr lang="tr-TR" sz="1200" b="1"/>
              <a:t>:</a:t>
            </a:r>
            <a:endParaRPr lang="tr-TR" b="1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Al-</a:t>
            </a:r>
            <a:r>
              <a:rPr lang="tr-TR" sz="1000" b="1" err="1"/>
              <a:t>Baqarah</a:t>
            </a:r>
            <a:r>
              <a:rPr lang="tr-TR" sz="1000" b="1"/>
              <a:t> (2:43):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Establish</a:t>
            </a:r>
            <a:r>
              <a:rPr lang="tr-TR" sz="1000" i="1"/>
              <a:t> </a:t>
            </a:r>
            <a:r>
              <a:rPr lang="tr-TR" sz="1000" i="1" err="1"/>
              <a:t>prayer</a:t>
            </a:r>
            <a:r>
              <a:rPr lang="tr-TR" sz="1000" i="1"/>
              <a:t> </a:t>
            </a:r>
            <a:r>
              <a:rPr lang="tr-TR" sz="1000" i="1" err="1"/>
              <a:t>and</a:t>
            </a:r>
            <a:r>
              <a:rPr lang="tr-TR" sz="1000" i="1"/>
              <a:t> </a:t>
            </a:r>
            <a:r>
              <a:rPr lang="tr-TR" sz="1000" i="1" err="1"/>
              <a:t>give</a:t>
            </a:r>
            <a:r>
              <a:rPr lang="tr-TR" sz="1000" i="1"/>
              <a:t> </a:t>
            </a:r>
            <a:r>
              <a:rPr lang="tr-TR" sz="1000" i="1" err="1"/>
              <a:t>zakah</a:t>
            </a:r>
            <a:r>
              <a:rPr lang="tr-TR" sz="1000" i="1"/>
              <a:t>..."</a:t>
            </a:r>
            <a:endParaRPr lang="tr-TR" sz="1000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An-Nisa (4:103):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Indeed</a:t>
            </a:r>
            <a:r>
              <a:rPr lang="tr-TR" sz="1000" i="1"/>
              <a:t>, </a:t>
            </a:r>
            <a:r>
              <a:rPr lang="tr-TR" sz="1000" i="1" err="1"/>
              <a:t>prayer</a:t>
            </a:r>
            <a:r>
              <a:rPr lang="tr-TR" sz="1000" i="1"/>
              <a:t> has </a:t>
            </a:r>
            <a:r>
              <a:rPr lang="tr-TR" sz="1000" i="1" err="1"/>
              <a:t>been</a:t>
            </a:r>
            <a:r>
              <a:rPr lang="tr-TR" sz="1000" i="1"/>
              <a:t> </a:t>
            </a:r>
            <a:r>
              <a:rPr lang="tr-TR" sz="1000" i="1" err="1"/>
              <a:t>decreed</a:t>
            </a:r>
            <a:r>
              <a:rPr lang="tr-TR" sz="1000" i="1"/>
              <a:t> </a:t>
            </a:r>
            <a:r>
              <a:rPr lang="tr-TR" sz="1000" i="1" err="1"/>
              <a:t>upon</a:t>
            </a:r>
            <a:r>
              <a:rPr lang="tr-TR" sz="1000" i="1"/>
              <a:t> 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believers</a:t>
            </a:r>
            <a:r>
              <a:rPr lang="tr-TR" sz="1000" i="1"/>
              <a:t> a </a:t>
            </a:r>
            <a:r>
              <a:rPr lang="tr-TR" sz="1000" i="1" err="1"/>
              <a:t>decree</a:t>
            </a:r>
            <a:r>
              <a:rPr lang="tr-TR" sz="1000" i="1"/>
              <a:t> of </a:t>
            </a:r>
            <a:r>
              <a:rPr lang="tr-TR" sz="1000" i="1" err="1"/>
              <a:t>specified</a:t>
            </a:r>
            <a:r>
              <a:rPr lang="tr-TR" sz="1000" i="1"/>
              <a:t> </a:t>
            </a:r>
            <a:r>
              <a:rPr lang="tr-TR" sz="1000" i="1" err="1"/>
              <a:t>times</a:t>
            </a:r>
            <a:r>
              <a:rPr lang="tr-TR" sz="1000" i="1"/>
              <a:t>."</a:t>
            </a:r>
            <a:endParaRPr lang="tr-TR" sz="1000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Al-</a:t>
            </a:r>
            <a:r>
              <a:rPr lang="tr-TR" sz="1000" b="1" err="1"/>
              <a:t>Ma'idah</a:t>
            </a:r>
            <a:r>
              <a:rPr lang="tr-TR" sz="1000" b="1"/>
              <a:t> (5:55):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Establish</a:t>
            </a:r>
            <a:r>
              <a:rPr lang="tr-TR" sz="1000" i="1"/>
              <a:t> </a:t>
            </a:r>
            <a:r>
              <a:rPr lang="tr-TR" sz="1000" i="1" err="1"/>
              <a:t>prayer</a:t>
            </a:r>
            <a:r>
              <a:rPr lang="tr-TR" sz="1000" i="1"/>
              <a:t> </a:t>
            </a:r>
            <a:r>
              <a:rPr lang="tr-TR" sz="1000" i="1" err="1"/>
              <a:t>and</a:t>
            </a:r>
            <a:r>
              <a:rPr lang="tr-TR" sz="1000" i="1"/>
              <a:t> </a:t>
            </a:r>
            <a:r>
              <a:rPr lang="tr-TR" sz="1000" i="1" err="1"/>
              <a:t>give</a:t>
            </a:r>
            <a:r>
              <a:rPr lang="tr-TR" sz="1000" i="1"/>
              <a:t> </a:t>
            </a:r>
            <a:r>
              <a:rPr lang="tr-TR" sz="1000" i="1" err="1"/>
              <a:t>zakah</a:t>
            </a:r>
            <a:r>
              <a:rPr lang="tr-TR" sz="1000" i="1"/>
              <a:t>, </a:t>
            </a:r>
            <a:r>
              <a:rPr lang="tr-TR" sz="1000" i="1" err="1"/>
              <a:t>and</a:t>
            </a:r>
            <a:r>
              <a:rPr lang="tr-TR" sz="1000" i="1"/>
              <a:t> they </a:t>
            </a:r>
            <a:r>
              <a:rPr lang="tr-TR" sz="1000" i="1" err="1"/>
              <a:t>bow</a:t>
            </a:r>
            <a:r>
              <a:rPr lang="tr-TR" sz="1000" i="1"/>
              <a:t> [in </a:t>
            </a:r>
            <a:r>
              <a:rPr lang="tr-TR" sz="1000" i="1" err="1"/>
              <a:t>worship</a:t>
            </a:r>
            <a:r>
              <a:rPr lang="tr-TR" sz="1000" i="1"/>
              <a:t>]."</a:t>
            </a:r>
            <a:endParaRPr lang="tr-TR" sz="1000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Al-</a:t>
            </a:r>
            <a:r>
              <a:rPr lang="tr-TR" sz="1000" b="1" err="1"/>
              <a:t>Mu’minun</a:t>
            </a:r>
            <a:r>
              <a:rPr lang="tr-TR" sz="1000" b="1"/>
              <a:t> (23:1-2):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believers</a:t>
            </a:r>
            <a:r>
              <a:rPr lang="tr-TR" sz="1000" i="1"/>
              <a:t> </a:t>
            </a:r>
            <a:r>
              <a:rPr lang="tr-TR" sz="1000" i="1" err="1"/>
              <a:t>who</a:t>
            </a:r>
            <a:r>
              <a:rPr lang="tr-TR" sz="1000" i="1"/>
              <a:t> </a:t>
            </a:r>
            <a:r>
              <a:rPr lang="tr-TR" sz="1000" i="1" err="1"/>
              <a:t>are</a:t>
            </a:r>
            <a:r>
              <a:rPr lang="tr-TR" sz="1000" i="1"/>
              <a:t> </a:t>
            </a:r>
            <a:r>
              <a:rPr lang="tr-TR" sz="1000" i="1" err="1"/>
              <a:t>during</a:t>
            </a:r>
            <a:r>
              <a:rPr lang="tr-TR" sz="1000" i="1"/>
              <a:t> </a:t>
            </a:r>
            <a:r>
              <a:rPr lang="tr-TR" sz="1000" i="1" err="1"/>
              <a:t>their</a:t>
            </a:r>
            <a:r>
              <a:rPr lang="tr-TR" sz="1000" i="1"/>
              <a:t> </a:t>
            </a:r>
            <a:r>
              <a:rPr lang="tr-TR" sz="1000" i="1" err="1"/>
              <a:t>prayer</a:t>
            </a:r>
            <a:r>
              <a:rPr lang="tr-TR" sz="1000" i="1"/>
              <a:t> </a:t>
            </a:r>
            <a:r>
              <a:rPr lang="tr-TR" sz="1000" i="1" err="1"/>
              <a:t>humbly</a:t>
            </a:r>
            <a:r>
              <a:rPr lang="tr-TR" sz="1000" i="1"/>
              <a:t> </a:t>
            </a:r>
            <a:r>
              <a:rPr lang="tr-TR" sz="1000" i="1" err="1"/>
              <a:t>submissive</a:t>
            </a:r>
            <a:r>
              <a:rPr lang="tr-TR" sz="1000" i="1"/>
              <a:t>."</a:t>
            </a:r>
            <a:endParaRPr lang="tr-TR" sz="1000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</a:t>
            </a:r>
            <a:r>
              <a:rPr lang="tr-TR" sz="1000" b="1" err="1"/>
              <a:t>Ankabut</a:t>
            </a:r>
            <a:r>
              <a:rPr lang="tr-TR" sz="1000" b="1"/>
              <a:t> (29:45):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Establish</a:t>
            </a:r>
            <a:r>
              <a:rPr lang="tr-TR" sz="1000" i="1"/>
              <a:t> </a:t>
            </a:r>
            <a:r>
              <a:rPr lang="tr-TR" sz="1000" i="1" err="1"/>
              <a:t>prayer</a:t>
            </a:r>
            <a:r>
              <a:rPr lang="tr-TR" sz="1000" i="1"/>
              <a:t>. </a:t>
            </a:r>
            <a:r>
              <a:rPr lang="tr-TR" sz="1000" i="1" err="1"/>
              <a:t>Indeed</a:t>
            </a:r>
            <a:r>
              <a:rPr lang="tr-TR" sz="1000" i="1"/>
              <a:t>, </a:t>
            </a:r>
            <a:r>
              <a:rPr lang="tr-TR" sz="1000" i="1" err="1"/>
              <a:t>prayer</a:t>
            </a:r>
            <a:r>
              <a:rPr lang="tr-TR" sz="1000" i="1"/>
              <a:t> </a:t>
            </a:r>
            <a:r>
              <a:rPr lang="tr-TR" sz="1000" i="1" err="1"/>
              <a:t>prohibits</a:t>
            </a:r>
            <a:r>
              <a:rPr lang="tr-TR" sz="1000" i="1"/>
              <a:t> </a:t>
            </a:r>
            <a:r>
              <a:rPr lang="tr-TR" sz="1000" i="1" err="1"/>
              <a:t>immorality</a:t>
            </a:r>
            <a:r>
              <a:rPr lang="tr-TR" sz="1000" i="1"/>
              <a:t> </a:t>
            </a:r>
            <a:r>
              <a:rPr lang="tr-TR" sz="1000" i="1" err="1"/>
              <a:t>and</a:t>
            </a:r>
            <a:r>
              <a:rPr lang="tr-TR" sz="1000" i="1"/>
              <a:t> </a:t>
            </a:r>
            <a:r>
              <a:rPr lang="tr-TR" sz="1000" i="1" err="1"/>
              <a:t>wrongdoing</a:t>
            </a:r>
            <a:r>
              <a:rPr lang="tr-TR" sz="1000" i="1"/>
              <a:t>."</a:t>
            </a:r>
            <a:endParaRPr lang="tr-TR" sz="1000"/>
          </a:p>
          <a:p>
            <a:pPr marL="285750" indent="-285750">
              <a:buFont typeface="Arial"/>
              <a:buChar char="•"/>
            </a:pPr>
            <a:r>
              <a:rPr lang="tr-TR" sz="1000" b="1" err="1"/>
              <a:t>Surah</a:t>
            </a:r>
            <a:r>
              <a:rPr lang="tr-TR" sz="1000" b="1"/>
              <a:t> Al-</a:t>
            </a:r>
            <a:r>
              <a:rPr lang="tr-TR" sz="1000" b="1" err="1"/>
              <a:t>Baqarah</a:t>
            </a:r>
            <a:r>
              <a:rPr lang="tr-TR" sz="1000" b="1"/>
              <a:t> (2:110):</a:t>
            </a:r>
            <a:r>
              <a:rPr lang="tr-TR" sz="1000"/>
              <a:t> </a:t>
            </a:r>
            <a:r>
              <a:rPr lang="tr-TR" sz="1000" i="1"/>
              <a:t>"</a:t>
            </a:r>
            <a:r>
              <a:rPr lang="tr-TR" sz="1000" i="1" err="1"/>
              <a:t>Establish</a:t>
            </a:r>
            <a:r>
              <a:rPr lang="tr-TR" sz="1000" i="1"/>
              <a:t> </a:t>
            </a:r>
            <a:r>
              <a:rPr lang="tr-TR" sz="1000" i="1" err="1"/>
              <a:t>prayer</a:t>
            </a:r>
            <a:r>
              <a:rPr lang="tr-TR" sz="1000" i="1"/>
              <a:t> </a:t>
            </a:r>
            <a:r>
              <a:rPr lang="tr-TR" sz="1000" i="1" err="1"/>
              <a:t>and</a:t>
            </a:r>
            <a:r>
              <a:rPr lang="tr-TR" sz="1000" i="1"/>
              <a:t> </a:t>
            </a:r>
            <a:r>
              <a:rPr lang="tr-TR" sz="1000" i="1" err="1"/>
              <a:t>give</a:t>
            </a:r>
            <a:r>
              <a:rPr lang="tr-TR" sz="1000" i="1"/>
              <a:t> </a:t>
            </a:r>
            <a:r>
              <a:rPr lang="tr-TR" sz="1000" i="1" err="1"/>
              <a:t>zakah</a:t>
            </a:r>
            <a:r>
              <a:rPr lang="tr-TR" sz="1000" i="1"/>
              <a:t>..."</a:t>
            </a:r>
            <a:endParaRPr lang="tr-TR" sz="1000"/>
          </a:p>
          <a:p>
            <a:endParaRPr lang="tr-TR" sz="1200"/>
          </a:p>
          <a:p>
            <a:endParaRPr lang="tr-TR" sz="1400"/>
          </a:p>
          <a:p>
            <a:r>
              <a:rPr lang="tr-TR" sz="1200" err="1"/>
              <a:t>Praying</a:t>
            </a:r>
            <a:r>
              <a:rPr lang="tr-TR" sz="1200"/>
              <a:t> 5 </a:t>
            </a:r>
            <a:r>
              <a:rPr lang="tr-TR" sz="1200" err="1"/>
              <a:t>times</a:t>
            </a:r>
            <a:r>
              <a:rPr lang="tr-TR" sz="1200"/>
              <a:t> </a:t>
            </a:r>
            <a:r>
              <a:rPr lang="tr-TR" sz="1200" err="1"/>
              <a:t>daily</a:t>
            </a:r>
            <a:r>
              <a:rPr lang="tr-TR" sz="1200"/>
              <a:t>, it is a </a:t>
            </a:r>
            <a:r>
              <a:rPr lang="tr-TR" sz="1200" err="1"/>
              <a:t>way</a:t>
            </a:r>
            <a:r>
              <a:rPr lang="tr-TR" sz="1200"/>
              <a:t> of </a:t>
            </a:r>
            <a:r>
              <a:rPr lang="tr-TR" sz="1200" err="1"/>
              <a:t>proving</a:t>
            </a:r>
            <a:r>
              <a:rPr lang="tr-TR" sz="1200"/>
              <a:t> </a:t>
            </a:r>
            <a:r>
              <a:rPr lang="tr-TR" sz="1200" err="1"/>
              <a:t>yourself</a:t>
            </a:r>
            <a:r>
              <a:rPr lang="tr-TR" sz="1200"/>
              <a:t> </a:t>
            </a:r>
            <a:r>
              <a:rPr lang="tr-TR" sz="1200" err="1"/>
              <a:t>to</a:t>
            </a:r>
            <a:r>
              <a:rPr lang="tr-TR" sz="1200"/>
              <a:t> Allah (</a:t>
            </a:r>
            <a:r>
              <a:rPr lang="tr-TR" sz="1200" err="1"/>
              <a:t>swt</a:t>
            </a:r>
            <a:r>
              <a:rPr lang="tr-TR" sz="1200"/>
              <a:t>) </a:t>
            </a:r>
            <a:r>
              <a:rPr lang="tr-TR" sz="1200" err="1"/>
              <a:t>by</a:t>
            </a:r>
            <a:r>
              <a:rPr lang="tr-TR" sz="1200"/>
              <a:t> </a:t>
            </a:r>
            <a:r>
              <a:rPr lang="tr-TR" sz="1200" err="1"/>
              <a:t>saying</a:t>
            </a:r>
            <a:r>
              <a:rPr lang="tr-TR" sz="1200"/>
              <a:t>: </a:t>
            </a:r>
            <a:br>
              <a:rPr lang="tr-TR" sz="1200">
                <a:ea typeface="+mn-lt"/>
                <a:cs typeface="+mn-lt"/>
              </a:rPr>
            </a:br>
            <a:r>
              <a:rPr lang="tr-TR" sz="1000"/>
              <a:t>"My Lord, I am </a:t>
            </a:r>
            <a:r>
              <a:rPr lang="tr-TR" sz="1000" err="1"/>
              <a:t>aware</a:t>
            </a:r>
            <a:r>
              <a:rPr lang="tr-TR" sz="1000"/>
              <a:t> </a:t>
            </a:r>
            <a:r>
              <a:rPr lang="tr-TR" sz="1000" err="1"/>
              <a:t>and</a:t>
            </a:r>
            <a:r>
              <a:rPr lang="tr-TR" sz="1000"/>
              <a:t> I </a:t>
            </a:r>
            <a:r>
              <a:rPr lang="tr-TR" sz="1000" err="1"/>
              <a:t>have</a:t>
            </a:r>
            <a:r>
              <a:rPr lang="tr-TR" sz="1000"/>
              <a:t> not </a:t>
            </a:r>
            <a:r>
              <a:rPr lang="tr-TR" sz="1000" err="1"/>
              <a:t>forgotten</a:t>
            </a:r>
            <a:r>
              <a:rPr lang="tr-TR" sz="1000"/>
              <a:t> </a:t>
            </a:r>
            <a:r>
              <a:rPr lang="tr-TR" sz="1000" err="1"/>
              <a:t>what</a:t>
            </a:r>
            <a:r>
              <a:rPr lang="tr-TR" sz="1000"/>
              <a:t> </a:t>
            </a:r>
            <a:r>
              <a:rPr lang="tr-TR" sz="1000" err="1"/>
              <a:t>You</a:t>
            </a:r>
            <a:r>
              <a:rPr lang="tr-TR" sz="1000"/>
              <a:t> </a:t>
            </a:r>
            <a:r>
              <a:rPr lang="tr-TR" sz="1000" err="1"/>
              <a:t>have</a:t>
            </a:r>
            <a:r>
              <a:rPr lang="tr-TR" sz="1000"/>
              <a:t> </a:t>
            </a:r>
            <a:r>
              <a:rPr lang="tr-TR" sz="1000" err="1"/>
              <a:t>given</a:t>
            </a:r>
            <a:r>
              <a:rPr lang="tr-TR" sz="1000"/>
              <a:t>, </a:t>
            </a:r>
            <a:r>
              <a:rPr lang="tr-TR" sz="1000" err="1"/>
              <a:t>what</a:t>
            </a:r>
            <a:r>
              <a:rPr lang="tr-TR" sz="1000"/>
              <a:t> </a:t>
            </a:r>
            <a:r>
              <a:rPr lang="tr-TR" sz="1000" err="1"/>
              <a:t>You</a:t>
            </a:r>
            <a:r>
              <a:rPr lang="tr-TR" sz="1000"/>
              <a:t> </a:t>
            </a:r>
            <a:r>
              <a:rPr lang="tr-TR" sz="1000" err="1"/>
              <a:t>are</a:t>
            </a:r>
            <a:r>
              <a:rPr lang="tr-TR" sz="1000"/>
              <a:t> </a:t>
            </a:r>
            <a:r>
              <a:rPr lang="tr-TR" sz="1000" err="1"/>
              <a:t>giving</a:t>
            </a:r>
            <a:r>
              <a:rPr lang="tr-TR" sz="1000"/>
              <a:t> </a:t>
            </a:r>
            <a:r>
              <a:rPr lang="tr-TR" sz="1000" err="1"/>
              <a:t>and</a:t>
            </a:r>
            <a:r>
              <a:rPr lang="tr-TR" sz="1000"/>
              <a:t> </a:t>
            </a:r>
            <a:r>
              <a:rPr lang="tr-TR" sz="1000" err="1"/>
              <a:t>what</a:t>
            </a:r>
            <a:r>
              <a:rPr lang="tr-TR" sz="1000"/>
              <a:t> </a:t>
            </a:r>
            <a:r>
              <a:rPr lang="tr-TR" sz="1000" err="1"/>
              <a:t>You</a:t>
            </a:r>
            <a:r>
              <a:rPr lang="tr-TR" sz="1000"/>
              <a:t> </a:t>
            </a:r>
            <a:r>
              <a:rPr lang="tr-TR" sz="1000" err="1"/>
              <a:t>will</a:t>
            </a:r>
            <a:r>
              <a:rPr lang="tr-TR" sz="1000"/>
              <a:t> </a:t>
            </a:r>
            <a:r>
              <a:rPr lang="tr-TR" sz="1000" err="1"/>
              <a:t>give</a:t>
            </a:r>
            <a:r>
              <a:rPr lang="tr-TR" sz="1000"/>
              <a:t> me. </a:t>
            </a:r>
            <a:br>
              <a:rPr lang="tr-TR" sz="1000">
                <a:ea typeface="+mn-lt"/>
                <a:cs typeface="+mn-lt"/>
              </a:rPr>
            </a:br>
            <a:r>
              <a:rPr lang="tr-TR" sz="1000" err="1"/>
              <a:t>You</a:t>
            </a:r>
            <a:r>
              <a:rPr lang="tr-TR" sz="1000"/>
              <a:t> </a:t>
            </a:r>
            <a:r>
              <a:rPr lang="tr-TR" sz="1000" err="1"/>
              <a:t>are</a:t>
            </a:r>
            <a:r>
              <a:rPr lang="tr-TR" sz="1000"/>
              <a:t> </a:t>
            </a:r>
            <a:r>
              <a:rPr lang="tr-TR" sz="1000" err="1"/>
              <a:t>One</a:t>
            </a:r>
            <a:r>
              <a:rPr lang="tr-TR" sz="1000"/>
              <a:t>. </a:t>
            </a:r>
            <a:br>
              <a:rPr lang="tr-TR" sz="1000">
                <a:ea typeface="+mn-lt"/>
                <a:cs typeface="+mn-lt"/>
              </a:rPr>
            </a:br>
            <a:r>
              <a:rPr lang="tr-TR" sz="1000"/>
              <a:t>My Lord, </a:t>
            </a:r>
            <a:r>
              <a:rPr lang="tr-TR" sz="1000" err="1"/>
              <a:t>just</a:t>
            </a:r>
            <a:r>
              <a:rPr lang="tr-TR" sz="1000"/>
              <a:t> </a:t>
            </a:r>
            <a:r>
              <a:rPr lang="tr-TR" sz="1000" err="1"/>
              <a:t>You</a:t>
            </a:r>
            <a:r>
              <a:rPr lang="tr-TR" sz="1000"/>
              <a:t> can </a:t>
            </a:r>
            <a:r>
              <a:rPr lang="tr-TR" sz="1000" err="1"/>
              <a:t>forgive</a:t>
            </a:r>
            <a:r>
              <a:rPr lang="tr-TR" sz="1000"/>
              <a:t> me </a:t>
            </a:r>
            <a:r>
              <a:rPr lang="tr-TR" sz="1000" err="1"/>
              <a:t>and</a:t>
            </a:r>
            <a:r>
              <a:rPr lang="tr-TR" sz="1000"/>
              <a:t> </a:t>
            </a:r>
            <a:r>
              <a:rPr lang="tr-TR" sz="1000" err="1"/>
              <a:t>accept</a:t>
            </a:r>
            <a:r>
              <a:rPr lang="tr-TR" sz="1000"/>
              <a:t> me </a:t>
            </a:r>
            <a:r>
              <a:rPr lang="tr-TR" sz="1000" err="1"/>
              <a:t>to</a:t>
            </a:r>
            <a:r>
              <a:rPr lang="tr-TR" sz="1000"/>
              <a:t> </a:t>
            </a:r>
            <a:r>
              <a:rPr lang="tr-TR" sz="1000" err="1"/>
              <a:t>your</a:t>
            </a:r>
            <a:r>
              <a:rPr lang="tr-TR" sz="1000"/>
              <a:t> </a:t>
            </a:r>
            <a:r>
              <a:rPr lang="tr-TR" sz="1000" err="1"/>
              <a:t>Paradise</a:t>
            </a:r>
            <a:r>
              <a:rPr lang="tr-TR" sz="1000"/>
              <a:t>."</a:t>
            </a:r>
          </a:p>
          <a:p>
            <a:endParaRPr lang="tr-TR" sz="1200"/>
          </a:p>
          <a:p>
            <a:endParaRPr lang="tr-TR" sz="1200"/>
          </a:p>
          <a:p>
            <a:endParaRPr lang="tr-TR" sz="1200"/>
          </a:p>
          <a:p>
            <a:r>
              <a:rPr lang="tr-TR" sz="1200" err="1"/>
              <a:t>Question</a:t>
            </a:r>
            <a:r>
              <a:rPr lang="tr-TR" sz="1200"/>
              <a:t>:</a:t>
            </a:r>
            <a:endParaRPr lang="tr-TR"/>
          </a:p>
          <a:p>
            <a:r>
              <a:rPr lang="tr-TR" sz="1200" err="1"/>
              <a:t>If</a:t>
            </a:r>
            <a:r>
              <a:rPr lang="tr-TR" sz="1200"/>
              <a:t> I </a:t>
            </a:r>
            <a:r>
              <a:rPr lang="tr-TR" sz="1200" err="1"/>
              <a:t>give</a:t>
            </a:r>
            <a:r>
              <a:rPr lang="tr-TR" sz="1200"/>
              <a:t> </a:t>
            </a:r>
            <a:r>
              <a:rPr lang="tr-TR" sz="1200" err="1"/>
              <a:t>you</a:t>
            </a:r>
            <a:r>
              <a:rPr lang="tr-TR" sz="1200"/>
              <a:t> 24 000 € </a:t>
            </a:r>
            <a:r>
              <a:rPr lang="tr-TR" sz="1200" err="1"/>
              <a:t>each</a:t>
            </a:r>
            <a:r>
              <a:rPr lang="tr-TR" sz="1200"/>
              <a:t> </a:t>
            </a:r>
            <a:r>
              <a:rPr lang="tr-TR" sz="1200" err="1"/>
              <a:t>month</a:t>
            </a:r>
            <a:r>
              <a:rPr lang="tr-TR" sz="1200"/>
              <a:t> </a:t>
            </a:r>
            <a:r>
              <a:rPr lang="tr-TR" sz="1200" err="1"/>
              <a:t>and</a:t>
            </a:r>
            <a:r>
              <a:rPr lang="tr-TR" sz="1200"/>
              <a:t> I ask 1 000 € </a:t>
            </a:r>
            <a:r>
              <a:rPr lang="tr-TR" sz="1200" err="1"/>
              <a:t>each</a:t>
            </a:r>
            <a:r>
              <a:rPr lang="tr-TR" sz="1200"/>
              <a:t> </a:t>
            </a:r>
            <a:r>
              <a:rPr lang="tr-TR" sz="1200" err="1"/>
              <a:t>month</a:t>
            </a:r>
            <a:r>
              <a:rPr lang="tr-TR" sz="1200"/>
              <a:t> </a:t>
            </a:r>
            <a:r>
              <a:rPr lang="tr-TR" sz="1200" err="1"/>
              <a:t>back</a:t>
            </a:r>
            <a:r>
              <a:rPr lang="tr-TR" sz="1200"/>
              <a:t>. </a:t>
            </a:r>
            <a:br>
              <a:rPr lang="tr-TR" sz="1200"/>
            </a:br>
            <a:r>
              <a:rPr lang="tr-TR" sz="1200" err="1"/>
              <a:t>Would</a:t>
            </a:r>
            <a:r>
              <a:rPr lang="tr-TR" sz="1200"/>
              <a:t> </a:t>
            </a:r>
            <a:r>
              <a:rPr lang="tr-TR" sz="1200" err="1"/>
              <a:t>you</a:t>
            </a:r>
            <a:r>
              <a:rPr lang="tr-TR" sz="1200"/>
              <a:t> </a:t>
            </a:r>
            <a:r>
              <a:rPr lang="tr-TR" sz="1200" err="1"/>
              <a:t>accept</a:t>
            </a:r>
            <a:r>
              <a:rPr lang="tr-TR" sz="1200"/>
              <a:t> it </a:t>
            </a:r>
            <a:r>
              <a:rPr lang="tr-TR" sz="1200" err="1"/>
              <a:t>or</a:t>
            </a:r>
            <a:r>
              <a:rPr lang="tr-TR" sz="1200"/>
              <a:t> not?</a:t>
            </a:r>
            <a:br>
              <a:rPr lang="tr-TR" sz="1200"/>
            </a:b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2355260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/>
              <a:t>Is </a:t>
            </a:r>
            <a:r>
              <a:rPr lang="tr-TR" sz="4000" err="1"/>
              <a:t>there</a:t>
            </a:r>
            <a:r>
              <a:rPr lang="tr-TR" sz="4000"/>
              <a:t> </a:t>
            </a:r>
            <a:r>
              <a:rPr lang="tr-TR" sz="4000" err="1"/>
              <a:t>afterlife</a:t>
            </a:r>
            <a:r>
              <a:rPr lang="tr-TR" sz="4000"/>
              <a:t>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381171-84A1-825C-1766-FEDD0586BFA6}"/>
              </a:ext>
            </a:extLst>
          </p:cNvPr>
          <p:cNvSpPr txBox="1"/>
          <p:nvPr/>
        </p:nvSpPr>
        <p:spPr>
          <a:xfrm>
            <a:off x="777089" y="1237307"/>
            <a:ext cx="6805187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b="1">
                <a:ea typeface="+mn-lt"/>
                <a:cs typeface="+mn-lt"/>
              </a:rPr>
              <a:t>1. Life </a:t>
            </a:r>
            <a:r>
              <a:rPr lang="tr-TR" sz="1400" b="1" err="1">
                <a:ea typeface="+mn-lt"/>
                <a:cs typeface="+mn-lt"/>
              </a:rPr>
              <a:t>After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Death</a:t>
            </a:r>
            <a:r>
              <a:rPr lang="tr-TR" sz="1400" b="1">
                <a:ea typeface="+mn-lt"/>
                <a:cs typeface="+mn-lt"/>
              </a:rPr>
              <a:t>:</a:t>
            </a:r>
            <a:endParaRPr lang="tr-TR" sz="1400"/>
          </a:p>
          <a:p>
            <a:pPr marL="285750" indent="-2857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Temporary</a:t>
            </a:r>
            <a:r>
              <a:rPr lang="tr-TR" sz="1200" b="1">
                <a:ea typeface="+mn-lt"/>
                <a:cs typeface="+mn-lt"/>
              </a:rPr>
              <a:t> Life</a:t>
            </a:r>
            <a:r>
              <a:rPr lang="tr-TR" sz="1000" b="1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Earthly</a:t>
            </a:r>
            <a:r>
              <a:rPr lang="tr-TR" sz="1000">
                <a:ea typeface="+mn-lt"/>
                <a:cs typeface="+mn-lt"/>
              </a:rPr>
              <a:t> life is a test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eternal</a:t>
            </a:r>
            <a:r>
              <a:rPr lang="tr-TR" sz="1000">
                <a:ea typeface="+mn-lt"/>
                <a:cs typeface="+mn-lt"/>
              </a:rPr>
              <a:t> life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come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/>
          </a:p>
          <a:p>
            <a:endParaRPr lang="tr-TR" sz="1000">
              <a:ea typeface="+mn-lt"/>
              <a:cs typeface="+mn-lt"/>
            </a:endParaRPr>
          </a:p>
          <a:p>
            <a:r>
              <a:rPr lang="tr-TR" sz="1400" b="1">
                <a:ea typeface="+mn-lt"/>
                <a:cs typeface="+mn-lt"/>
              </a:rPr>
              <a:t>2. </a:t>
            </a:r>
            <a:r>
              <a:rPr lang="tr-TR" sz="1400" b="1" err="1">
                <a:ea typeface="+mn-lt"/>
                <a:cs typeface="+mn-lt"/>
              </a:rPr>
              <a:t>Day</a:t>
            </a:r>
            <a:r>
              <a:rPr lang="tr-TR" sz="1400" b="1">
                <a:ea typeface="+mn-lt"/>
                <a:cs typeface="+mn-lt"/>
              </a:rPr>
              <a:t> of </a:t>
            </a:r>
            <a:r>
              <a:rPr lang="tr-TR" sz="1400" b="1" err="1">
                <a:ea typeface="+mn-lt"/>
                <a:cs typeface="+mn-lt"/>
              </a:rPr>
              <a:t>Judgment</a:t>
            </a:r>
            <a:r>
              <a:rPr lang="tr-TR" sz="1400" b="1">
                <a:ea typeface="+mn-lt"/>
                <a:cs typeface="+mn-lt"/>
              </a:rPr>
              <a:t> (</a:t>
            </a:r>
            <a:r>
              <a:rPr lang="tr-TR" sz="1400" b="1" err="1">
                <a:ea typeface="+mn-lt"/>
                <a:cs typeface="+mn-lt"/>
              </a:rPr>
              <a:t>Yawm</a:t>
            </a:r>
            <a:r>
              <a:rPr lang="tr-TR" sz="1400" b="1">
                <a:ea typeface="+mn-lt"/>
                <a:cs typeface="+mn-lt"/>
              </a:rPr>
              <a:t> al-</a:t>
            </a:r>
            <a:r>
              <a:rPr lang="tr-TR" sz="1400" b="1" err="1">
                <a:ea typeface="+mn-lt"/>
                <a:cs typeface="+mn-lt"/>
              </a:rPr>
              <a:t>Qiyamah</a:t>
            </a:r>
            <a:r>
              <a:rPr lang="tr-TR" sz="1400" b="1">
                <a:ea typeface="+mn-lt"/>
                <a:cs typeface="+mn-lt"/>
              </a:rPr>
              <a:t>):</a:t>
            </a:r>
          </a:p>
          <a:p>
            <a:pPr marL="285750" indent="-2857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Resurrection</a:t>
            </a:r>
            <a:r>
              <a:rPr lang="tr-TR" sz="1000" b="1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All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humans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and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jinn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will</a:t>
            </a:r>
            <a:r>
              <a:rPr lang="tr-TR" sz="1000">
                <a:ea typeface="+mn-lt"/>
                <a:cs typeface="+mn-lt"/>
              </a:rPr>
              <a:t> be </a:t>
            </a:r>
            <a:r>
              <a:rPr lang="tr-TR" sz="1000" err="1">
                <a:ea typeface="+mn-lt"/>
                <a:cs typeface="+mn-lt"/>
              </a:rPr>
              <a:t>resurrected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judgment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Qur’anic</a:t>
            </a:r>
            <a:r>
              <a:rPr lang="tr-TR" sz="1200" b="1">
                <a:ea typeface="+mn-lt"/>
                <a:cs typeface="+mn-lt"/>
              </a:rPr>
              <a:t> Verse</a:t>
            </a:r>
            <a:r>
              <a:rPr lang="tr-TR" sz="1000" b="1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i="1">
                <a:ea typeface="+mn-lt"/>
                <a:cs typeface="+mn-lt"/>
              </a:rPr>
              <a:t>"</a:t>
            </a:r>
            <a:r>
              <a:rPr lang="tr-TR" sz="1000" i="1" err="1">
                <a:ea typeface="+mn-lt"/>
                <a:cs typeface="+mn-lt"/>
              </a:rPr>
              <a:t>And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fear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Day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when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you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will</a:t>
            </a:r>
            <a:r>
              <a:rPr lang="tr-TR" sz="1000" i="1">
                <a:ea typeface="+mn-lt"/>
                <a:cs typeface="+mn-lt"/>
              </a:rPr>
              <a:t> be </a:t>
            </a:r>
            <a:r>
              <a:rPr lang="tr-TR" sz="1000" i="1" err="1">
                <a:ea typeface="+mn-lt"/>
                <a:cs typeface="+mn-lt"/>
              </a:rPr>
              <a:t>returned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to</a:t>
            </a:r>
            <a:r>
              <a:rPr lang="tr-TR" sz="1000" i="1">
                <a:ea typeface="+mn-lt"/>
                <a:cs typeface="+mn-lt"/>
              </a:rPr>
              <a:t> Allah..."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Surah</a:t>
            </a:r>
            <a:r>
              <a:rPr lang="tr-TR" sz="1000">
                <a:ea typeface="+mn-lt"/>
                <a:cs typeface="+mn-lt"/>
              </a:rPr>
              <a:t> Al-</a:t>
            </a:r>
            <a:r>
              <a:rPr lang="tr-TR" sz="1000" err="1">
                <a:ea typeface="+mn-lt"/>
                <a:cs typeface="+mn-lt"/>
              </a:rPr>
              <a:t>Baqarah</a:t>
            </a:r>
            <a:r>
              <a:rPr lang="tr-TR" sz="1000">
                <a:ea typeface="+mn-lt"/>
                <a:cs typeface="+mn-lt"/>
              </a:rPr>
              <a:t>, 2:281)</a:t>
            </a:r>
            <a:endParaRPr lang="tr-TR"/>
          </a:p>
          <a:p>
            <a:endParaRPr lang="tr-TR" sz="1000">
              <a:ea typeface="+mn-lt"/>
              <a:cs typeface="+mn-lt"/>
            </a:endParaRPr>
          </a:p>
          <a:p>
            <a:r>
              <a:rPr lang="tr-TR" sz="1400" b="1">
                <a:ea typeface="+mn-lt"/>
                <a:cs typeface="+mn-lt"/>
              </a:rPr>
              <a:t>3. </a:t>
            </a:r>
            <a:r>
              <a:rPr lang="tr-TR" sz="1400" b="1" err="1">
                <a:ea typeface="+mn-lt"/>
                <a:cs typeface="+mn-lt"/>
              </a:rPr>
              <a:t>Heaven</a:t>
            </a:r>
            <a:r>
              <a:rPr lang="tr-TR" sz="1400" b="1">
                <a:ea typeface="+mn-lt"/>
                <a:cs typeface="+mn-lt"/>
              </a:rPr>
              <a:t> (</a:t>
            </a:r>
            <a:r>
              <a:rPr lang="tr-TR" sz="1400" b="1" err="1">
                <a:ea typeface="+mn-lt"/>
                <a:cs typeface="+mn-lt"/>
              </a:rPr>
              <a:t>Jannah</a:t>
            </a:r>
            <a:r>
              <a:rPr lang="tr-TR" sz="1400" b="1">
                <a:ea typeface="+mn-lt"/>
                <a:cs typeface="+mn-lt"/>
              </a:rPr>
              <a:t>) </a:t>
            </a:r>
            <a:r>
              <a:rPr lang="tr-TR" sz="1400" b="1" err="1">
                <a:ea typeface="+mn-lt"/>
                <a:cs typeface="+mn-lt"/>
              </a:rPr>
              <a:t>and</a:t>
            </a:r>
            <a:r>
              <a:rPr lang="tr-TR" sz="1400" b="1">
                <a:ea typeface="+mn-lt"/>
                <a:cs typeface="+mn-lt"/>
              </a:rPr>
              <a:t> </a:t>
            </a:r>
            <a:r>
              <a:rPr lang="tr-TR" sz="1400" b="1" err="1">
                <a:ea typeface="+mn-lt"/>
                <a:cs typeface="+mn-lt"/>
              </a:rPr>
              <a:t>Hell</a:t>
            </a:r>
            <a:r>
              <a:rPr lang="tr-TR" sz="1400" b="1">
                <a:ea typeface="+mn-lt"/>
                <a:cs typeface="+mn-lt"/>
              </a:rPr>
              <a:t> (</a:t>
            </a:r>
            <a:r>
              <a:rPr lang="tr-TR" sz="1400" b="1" err="1">
                <a:ea typeface="+mn-lt"/>
                <a:cs typeface="+mn-lt"/>
              </a:rPr>
              <a:t>Jahannam</a:t>
            </a:r>
            <a:r>
              <a:rPr lang="tr-TR" sz="1400" b="1">
                <a:ea typeface="+mn-lt"/>
                <a:cs typeface="+mn-lt"/>
              </a:rPr>
              <a:t>):</a:t>
            </a:r>
          </a:p>
          <a:p>
            <a:pPr marL="285750" indent="-2857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Reward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and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Punishment</a:t>
            </a:r>
            <a:r>
              <a:rPr lang="tr-TR" sz="1000" b="1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Based</a:t>
            </a:r>
            <a:r>
              <a:rPr lang="tr-TR" sz="1000">
                <a:ea typeface="+mn-lt"/>
                <a:cs typeface="+mn-lt"/>
              </a:rPr>
              <a:t> on </a:t>
            </a:r>
            <a:r>
              <a:rPr lang="tr-TR" sz="1000" err="1">
                <a:ea typeface="+mn-lt"/>
                <a:cs typeface="+mn-lt"/>
              </a:rPr>
              <a:t>deeds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individuals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enter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eternal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paradise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Jannah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hell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Jahannam</a:t>
            </a:r>
            <a:r>
              <a:rPr lang="tr-TR" sz="1000">
                <a:ea typeface="+mn-lt"/>
                <a:cs typeface="+mn-lt"/>
              </a:rPr>
              <a:t>).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Qur’anic</a:t>
            </a:r>
            <a:r>
              <a:rPr lang="tr-TR" sz="1200" b="1">
                <a:ea typeface="+mn-lt"/>
                <a:cs typeface="+mn-lt"/>
              </a:rPr>
              <a:t> Verse</a:t>
            </a:r>
            <a:r>
              <a:rPr lang="tr-TR" sz="1000" b="1">
                <a:ea typeface="+mn-lt"/>
                <a:cs typeface="+mn-lt"/>
              </a:rPr>
              <a:t>: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i="1">
                <a:ea typeface="+mn-lt"/>
                <a:cs typeface="+mn-lt"/>
              </a:rPr>
              <a:t>"</a:t>
            </a:r>
            <a:r>
              <a:rPr lang="tr-TR" sz="1000" i="1" err="1">
                <a:ea typeface="+mn-lt"/>
                <a:cs typeface="+mn-lt"/>
              </a:rPr>
              <a:t>Indeed</a:t>
            </a:r>
            <a:r>
              <a:rPr lang="tr-TR" sz="1000" i="1">
                <a:ea typeface="+mn-lt"/>
                <a:cs typeface="+mn-lt"/>
              </a:rPr>
              <a:t>, 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righteous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will</a:t>
            </a:r>
            <a:r>
              <a:rPr lang="tr-TR" sz="1000" i="1">
                <a:ea typeface="+mn-lt"/>
                <a:cs typeface="+mn-lt"/>
              </a:rPr>
              <a:t> be in </a:t>
            </a:r>
            <a:r>
              <a:rPr lang="tr-TR" sz="1000" i="1" err="1">
                <a:ea typeface="+mn-lt"/>
                <a:cs typeface="+mn-lt"/>
              </a:rPr>
              <a:t>pleasure</a:t>
            </a:r>
            <a:r>
              <a:rPr lang="tr-TR" sz="1000" i="1">
                <a:ea typeface="+mn-lt"/>
                <a:cs typeface="+mn-lt"/>
              </a:rPr>
              <a:t>..."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Surah</a:t>
            </a:r>
            <a:r>
              <a:rPr lang="tr-TR" sz="1000">
                <a:ea typeface="+mn-lt"/>
                <a:cs typeface="+mn-lt"/>
              </a:rPr>
              <a:t> Al-</a:t>
            </a:r>
            <a:r>
              <a:rPr lang="tr-TR" sz="1000" err="1">
                <a:ea typeface="+mn-lt"/>
                <a:cs typeface="+mn-lt"/>
              </a:rPr>
              <a:t>Mutaffifin</a:t>
            </a:r>
            <a:r>
              <a:rPr lang="tr-TR" sz="1000">
                <a:ea typeface="+mn-lt"/>
                <a:cs typeface="+mn-lt"/>
              </a:rPr>
              <a:t>, 83:22-24)</a:t>
            </a:r>
            <a:endParaRPr lang="tr-TR"/>
          </a:p>
          <a:p>
            <a:endParaRPr lang="tr-TR" sz="1000"/>
          </a:p>
        </p:txBody>
      </p: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3F4253F9-C6A6-B50C-E094-3E65C9B99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255" y="5869071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pic>
        <p:nvPicPr>
          <p:cNvPr id="18" name="Resim 17" descr="Download Balance, Scale, Justice. Royalty-Free Vector Graphic - Pixabay">
            <a:extLst>
              <a:ext uri="{FF2B5EF4-FFF2-40B4-BE49-F238E27FC236}">
                <a16:creationId xmlns:a16="http://schemas.microsoft.com/office/drawing/2014/main" id="{2EC9D98F-3674-05B8-2180-7D19F10A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09" y="3848383"/>
            <a:ext cx="27432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80413" y="364582"/>
            <a:ext cx="10531303" cy="6084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spcBef>
                <a:spcPts val="1000"/>
              </a:spcBef>
            </a:pPr>
            <a:r>
              <a:rPr lang="tr-TR" sz="2000"/>
              <a:t>Can </a:t>
            </a:r>
            <a:r>
              <a:rPr lang="tr-TR" sz="2000" err="1"/>
              <a:t>you</a:t>
            </a:r>
            <a:r>
              <a:rPr lang="tr-TR" sz="2000"/>
              <a:t> </a:t>
            </a:r>
            <a:r>
              <a:rPr lang="tr-TR" sz="2000" err="1"/>
              <a:t>tell</a:t>
            </a:r>
            <a:r>
              <a:rPr lang="tr-TR" sz="2000"/>
              <a:t> me how </a:t>
            </a:r>
            <a:r>
              <a:rPr lang="tr-TR" sz="2000" err="1"/>
              <a:t>we</a:t>
            </a:r>
            <a:r>
              <a:rPr lang="tr-TR" sz="2000"/>
              <a:t> </a:t>
            </a:r>
            <a:r>
              <a:rPr lang="tr-TR" sz="2000" err="1"/>
              <a:t>should</a:t>
            </a:r>
            <a:r>
              <a:rPr lang="tr-TR" sz="2000"/>
              <a:t> </a:t>
            </a:r>
            <a:r>
              <a:rPr lang="tr-TR" sz="2000" err="1"/>
              <a:t>see</a:t>
            </a:r>
            <a:r>
              <a:rPr lang="tr-TR" sz="2000"/>
              <a:t> time?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3F4253F9-C6A6-B50C-E094-3E65C9B99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255" y="5869071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58CFB811-9DE7-484D-3688-70CF71F754C1}"/>
              </a:ext>
            </a:extLst>
          </p:cNvPr>
          <p:cNvCxnSpPr/>
          <p:nvPr/>
        </p:nvCxnSpPr>
        <p:spPr>
          <a:xfrm>
            <a:off x="2587782" y="2949921"/>
            <a:ext cx="4187227" cy="7544"/>
          </a:xfrm>
          <a:prstGeom prst="straightConnector1">
            <a:avLst/>
          </a:prstGeom>
          <a:ln>
            <a:solidFill>
              <a:srgbClr val="00B0F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49FDFD38-7DA4-A6BB-3667-E4A775457A17}"/>
              </a:ext>
            </a:extLst>
          </p:cNvPr>
          <p:cNvCxnSpPr/>
          <p:nvPr/>
        </p:nvCxnSpPr>
        <p:spPr>
          <a:xfrm>
            <a:off x="2587782" y="2753763"/>
            <a:ext cx="0" cy="852534"/>
          </a:xfrm>
          <a:prstGeom prst="straightConnector1">
            <a:avLst/>
          </a:prstGeom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F0B9450B-D5E8-919F-8F7B-E54BD0C37FF5}"/>
              </a:ext>
            </a:extLst>
          </p:cNvPr>
          <p:cNvCxnSpPr>
            <a:cxnSpLocks/>
          </p:cNvCxnSpPr>
          <p:nvPr/>
        </p:nvCxnSpPr>
        <p:spPr>
          <a:xfrm>
            <a:off x="6782554" y="2746219"/>
            <a:ext cx="0" cy="852534"/>
          </a:xfrm>
          <a:prstGeom prst="straightConnector1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17389839-A823-DE71-52C8-0336B8A7F56D}"/>
              </a:ext>
            </a:extLst>
          </p:cNvPr>
          <p:cNvSpPr txBox="1"/>
          <p:nvPr/>
        </p:nvSpPr>
        <p:spPr>
          <a:xfrm>
            <a:off x="4338118" y="3002733"/>
            <a:ext cx="9807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>
                <a:solidFill>
                  <a:srgbClr val="00B0F0"/>
                </a:solidFill>
              </a:rPr>
              <a:t>Life = Test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0B710C89-3188-55FD-A7B4-8B4A13CBD7DA}"/>
              </a:ext>
            </a:extLst>
          </p:cNvPr>
          <p:cNvCxnSpPr/>
          <p:nvPr/>
        </p:nvCxnSpPr>
        <p:spPr>
          <a:xfrm flipV="1">
            <a:off x="1358018" y="2949921"/>
            <a:ext cx="1192038" cy="15089"/>
          </a:xfrm>
          <a:prstGeom prst="straightConnector1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CE6BD3F-83FA-6190-2EEE-BB69D94D85CE}"/>
              </a:ext>
            </a:extLst>
          </p:cNvPr>
          <p:cNvSpPr txBox="1"/>
          <p:nvPr/>
        </p:nvSpPr>
        <p:spPr>
          <a:xfrm>
            <a:off x="1554177" y="3002732"/>
            <a:ext cx="13655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Soul</a:t>
            </a:r>
            <a:r>
              <a:rPr lang="tr-TR" sz="1200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tr-TR" sz="1200" err="1">
                <a:solidFill>
                  <a:schemeClr val="accent3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realm</a:t>
            </a:r>
            <a:endParaRPr lang="tr-TR" err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4D7E6D4-5B20-0BD8-1A1B-6D4B38E4A0AD}"/>
              </a:ext>
            </a:extLst>
          </p:cNvPr>
          <p:cNvSpPr txBox="1"/>
          <p:nvPr/>
        </p:nvSpPr>
        <p:spPr>
          <a:xfrm>
            <a:off x="2384078" y="3606296"/>
            <a:ext cx="5356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rgbClr val="92D050"/>
                </a:solidFill>
                <a:ea typeface="+mn-lt"/>
                <a:cs typeface="+mn-lt"/>
              </a:rPr>
              <a:t>Birth</a:t>
            </a:r>
            <a:endParaRPr lang="tr-TR" err="1">
              <a:solidFill>
                <a:srgbClr val="92D050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A81D3F4-AA89-72A3-06E0-EE53281C2E4B}"/>
              </a:ext>
            </a:extLst>
          </p:cNvPr>
          <p:cNvSpPr txBox="1"/>
          <p:nvPr/>
        </p:nvSpPr>
        <p:spPr>
          <a:xfrm>
            <a:off x="6427959" y="3606296"/>
            <a:ext cx="7091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rgbClr val="FF0000"/>
                </a:solidFill>
                <a:ea typeface="+mn-lt"/>
                <a:cs typeface="+mn-lt"/>
              </a:rPr>
              <a:t>Death</a:t>
            </a:r>
            <a:endParaRPr lang="tr-TR">
              <a:solidFill>
                <a:srgbClr val="FF0000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1A551DF-F78A-D05B-09EE-F059F6606DF3}"/>
              </a:ext>
            </a:extLst>
          </p:cNvPr>
          <p:cNvCxnSpPr>
            <a:cxnSpLocks/>
          </p:cNvCxnSpPr>
          <p:nvPr/>
        </p:nvCxnSpPr>
        <p:spPr>
          <a:xfrm flipV="1">
            <a:off x="6782553" y="2957465"/>
            <a:ext cx="588472" cy="75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3023ECB-9E7D-A10A-FB69-0F4F973BEF2F}"/>
              </a:ext>
            </a:extLst>
          </p:cNvPr>
          <p:cNvSpPr txBox="1"/>
          <p:nvPr/>
        </p:nvSpPr>
        <p:spPr>
          <a:xfrm>
            <a:off x="6835365" y="3040453"/>
            <a:ext cx="7091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Tomb</a:t>
            </a:r>
            <a:endParaRPr lang="tr-TR" err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34A22E9-11E4-71E3-F7E2-24F52851572B}"/>
              </a:ext>
            </a:extLst>
          </p:cNvPr>
          <p:cNvCxnSpPr/>
          <p:nvPr/>
        </p:nvCxnSpPr>
        <p:spPr>
          <a:xfrm flipV="1">
            <a:off x="7982138" y="2949920"/>
            <a:ext cx="1516455" cy="75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90F9B4D3-00DB-175E-4208-3DBD11B063B0}"/>
              </a:ext>
            </a:extLst>
          </p:cNvPr>
          <p:cNvSpPr txBox="1"/>
          <p:nvPr/>
        </p:nvSpPr>
        <p:spPr>
          <a:xfrm>
            <a:off x="8276374" y="3002730"/>
            <a:ext cx="10713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accent1"/>
                </a:solidFill>
                <a:ea typeface="+mn-lt"/>
                <a:cs typeface="+mn-lt"/>
              </a:rPr>
              <a:t>Eternal</a:t>
            </a:r>
            <a:r>
              <a:rPr lang="tr-TR" sz="1200">
                <a:solidFill>
                  <a:schemeClr val="accent1"/>
                </a:solidFill>
                <a:ea typeface="+mn-lt"/>
                <a:cs typeface="+mn-lt"/>
              </a:rPr>
              <a:t> life</a:t>
            </a:r>
            <a:endParaRPr lang="tr-TR">
              <a:solidFill>
                <a:schemeClr val="accent1"/>
              </a:solidFill>
            </a:endParaRP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2DE00D30-A311-0DB6-BFB6-577747C12B4C}"/>
              </a:ext>
            </a:extLst>
          </p:cNvPr>
          <p:cNvCxnSpPr>
            <a:cxnSpLocks/>
          </p:cNvCxnSpPr>
          <p:nvPr/>
        </p:nvCxnSpPr>
        <p:spPr>
          <a:xfrm>
            <a:off x="7393662" y="2753763"/>
            <a:ext cx="0" cy="85253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54040F09-3BB7-C6B7-6E54-DB0BC09A3AB1}"/>
              </a:ext>
            </a:extLst>
          </p:cNvPr>
          <p:cNvSpPr txBox="1"/>
          <p:nvPr/>
        </p:nvSpPr>
        <p:spPr>
          <a:xfrm>
            <a:off x="7076790" y="3606295"/>
            <a:ext cx="13957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chemeClr val="tx1">
                    <a:lumMod val="49000"/>
                  </a:schemeClr>
                </a:solidFill>
                <a:ea typeface="+mn-lt"/>
                <a:cs typeface="+mn-lt"/>
              </a:rPr>
              <a:t>End</a:t>
            </a:r>
            <a:r>
              <a:rPr lang="tr-TR" sz="1200">
                <a:solidFill>
                  <a:schemeClr val="tx1">
                    <a:lumMod val="49000"/>
                  </a:schemeClr>
                </a:solidFill>
                <a:ea typeface="+mn-lt"/>
                <a:cs typeface="+mn-lt"/>
              </a:rPr>
              <a:t> of </a:t>
            </a:r>
            <a:r>
              <a:rPr lang="tr-TR" sz="1200" err="1">
                <a:solidFill>
                  <a:schemeClr val="tx1">
                    <a:lumMod val="49000"/>
                  </a:schemeClr>
                </a:solidFill>
                <a:ea typeface="+mn-lt"/>
                <a:cs typeface="+mn-lt"/>
              </a:rPr>
              <a:t>the</a:t>
            </a:r>
            <a:r>
              <a:rPr lang="tr-TR" sz="1200">
                <a:solidFill>
                  <a:schemeClr val="tx1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tr-TR" sz="1200" err="1">
                <a:solidFill>
                  <a:schemeClr val="tx1">
                    <a:lumMod val="49000"/>
                  </a:schemeClr>
                </a:solidFill>
                <a:ea typeface="+mn-lt"/>
                <a:cs typeface="+mn-lt"/>
              </a:rPr>
              <a:t>world</a:t>
            </a:r>
            <a:endParaRPr lang="tr-TR">
              <a:solidFill>
                <a:schemeClr val="tx1">
                  <a:lumMod val="49000"/>
                </a:schemeClr>
              </a:solidFill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857F9F62-91DA-F959-2120-2F2465861EE2}"/>
              </a:ext>
            </a:extLst>
          </p:cNvPr>
          <p:cNvCxnSpPr>
            <a:cxnSpLocks/>
          </p:cNvCxnSpPr>
          <p:nvPr/>
        </p:nvCxnSpPr>
        <p:spPr>
          <a:xfrm>
            <a:off x="7982137" y="2753762"/>
            <a:ext cx="0" cy="852534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3AAC16EA-C836-4E46-ED39-DEC12A0C4397}"/>
              </a:ext>
            </a:extLst>
          </p:cNvPr>
          <p:cNvSpPr txBox="1"/>
          <p:nvPr/>
        </p:nvSpPr>
        <p:spPr>
          <a:xfrm>
            <a:off x="7582274" y="2414254"/>
            <a:ext cx="13957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solidFill>
                  <a:srgbClr val="FFFF00"/>
                </a:solidFill>
                <a:ea typeface="+mn-lt"/>
                <a:cs typeface="+mn-lt"/>
              </a:rPr>
              <a:t>Judgment</a:t>
            </a:r>
            <a:endParaRPr lang="tr-TR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20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Marriage</a:t>
            </a:r>
            <a:r>
              <a:rPr lang="tr-TR" sz="4000"/>
              <a:t> </a:t>
            </a:r>
            <a:r>
              <a:rPr lang="tr-TR" sz="4000" err="1"/>
              <a:t>age</a:t>
            </a:r>
            <a:r>
              <a:rPr lang="tr-TR" sz="4000"/>
              <a:t> of </a:t>
            </a:r>
            <a:r>
              <a:rPr lang="tr-TR" sz="4000" err="1"/>
              <a:t>Aicha</a:t>
            </a:r>
            <a:r>
              <a:rPr lang="tr-TR" sz="4000"/>
              <a:t> (</a:t>
            </a:r>
            <a:r>
              <a:rPr lang="tr-TR" sz="4000" err="1"/>
              <a:t>ra</a:t>
            </a:r>
            <a:r>
              <a:rPr lang="tr-TR" sz="4000"/>
              <a:t>)?</a:t>
            </a:r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381171-84A1-825C-1766-FEDD0586BFA6}"/>
              </a:ext>
            </a:extLst>
          </p:cNvPr>
          <p:cNvSpPr txBox="1"/>
          <p:nvPr/>
        </p:nvSpPr>
        <p:spPr>
          <a:xfrm>
            <a:off x="2203010" y="1154317"/>
            <a:ext cx="6805187" cy="707886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1000" err="1">
                <a:ea typeface="+mn-lt"/>
                <a:cs typeface="+mn-lt"/>
              </a:rPr>
              <a:t>Narrated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b="1" err="1">
                <a:ea typeface="+mn-lt"/>
                <a:cs typeface="+mn-lt"/>
              </a:rPr>
              <a:t>Aisha</a:t>
            </a:r>
            <a:r>
              <a:rPr lang="tr-TR" sz="1000" b="1">
                <a:ea typeface="+mn-lt"/>
                <a:cs typeface="+mn-lt"/>
              </a:rPr>
              <a:t> (</a:t>
            </a:r>
            <a:r>
              <a:rPr lang="tr-TR" sz="1000" b="1" err="1">
                <a:ea typeface="+mn-lt"/>
                <a:cs typeface="+mn-lt"/>
              </a:rPr>
              <a:t>ra</a:t>
            </a:r>
            <a:r>
              <a:rPr lang="tr-TR" sz="1000" b="1">
                <a:ea typeface="+mn-lt"/>
                <a:cs typeface="+mn-lt"/>
              </a:rPr>
              <a:t>)</a:t>
            </a:r>
            <a:r>
              <a:rPr lang="tr-TR" sz="1000">
                <a:ea typeface="+mn-lt"/>
                <a:cs typeface="+mn-lt"/>
              </a:rPr>
              <a:t>: </a:t>
            </a:r>
            <a:br>
              <a:rPr lang="tr-TR" sz="1000">
                <a:ea typeface="+mn-lt"/>
                <a:cs typeface="+mn-lt"/>
              </a:rPr>
            </a:br>
            <a:r>
              <a:rPr lang="tr-TR" sz="1000">
                <a:ea typeface="+mn-lt"/>
                <a:cs typeface="+mn-lt"/>
              </a:rPr>
              <a:t>"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Prophet</a:t>
            </a:r>
            <a:r>
              <a:rPr lang="tr-TR" sz="1000" i="1">
                <a:ea typeface="+mn-lt"/>
                <a:cs typeface="+mn-lt"/>
              </a:rPr>
              <a:t> (</a:t>
            </a:r>
            <a:r>
              <a:rPr lang="tr-TR" sz="1000" i="1" err="1">
                <a:ea typeface="+mn-lt"/>
                <a:cs typeface="+mn-lt"/>
              </a:rPr>
              <a:t>saw</a:t>
            </a:r>
            <a:r>
              <a:rPr lang="tr-TR" sz="1000" i="1">
                <a:ea typeface="+mn-lt"/>
                <a:cs typeface="+mn-lt"/>
              </a:rPr>
              <a:t>) </a:t>
            </a:r>
            <a:r>
              <a:rPr lang="tr-TR" sz="1000" i="1" err="1">
                <a:ea typeface="+mn-lt"/>
                <a:cs typeface="+mn-lt"/>
              </a:rPr>
              <a:t>married</a:t>
            </a:r>
            <a:r>
              <a:rPr lang="tr-TR" sz="1000" i="1">
                <a:ea typeface="+mn-lt"/>
                <a:cs typeface="+mn-lt"/>
              </a:rPr>
              <a:t> me </a:t>
            </a:r>
            <a:r>
              <a:rPr lang="tr-TR" sz="1000" i="1" err="1">
                <a:ea typeface="+mn-lt"/>
                <a:cs typeface="+mn-lt"/>
              </a:rPr>
              <a:t>when</a:t>
            </a:r>
            <a:r>
              <a:rPr lang="tr-TR" sz="1000" i="1">
                <a:ea typeface="+mn-lt"/>
                <a:cs typeface="+mn-lt"/>
              </a:rPr>
              <a:t> I </a:t>
            </a:r>
            <a:r>
              <a:rPr lang="tr-TR" sz="1000" i="1" err="1">
                <a:ea typeface="+mn-lt"/>
                <a:cs typeface="+mn-lt"/>
              </a:rPr>
              <a:t>was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six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years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old</a:t>
            </a:r>
            <a:r>
              <a:rPr lang="tr-TR" sz="1000" i="1">
                <a:ea typeface="+mn-lt"/>
                <a:cs typeface="+mn-lt"/>
              </a:rPr>
              <a:t>, </a:t>
            </a:r>
            <a:r>
              <a:rPr lang="tr-TR" sz="1000" i="1" err="1">
                <a:ea typeface="+mn-lt"/>
                <a:cs typeface="+mn-lt"/>
              </a:rPr>
              <a:t>and</a:t>
            </a:r>
            <a:r>
              <a:rPr lang="tr-TR" sz="1000" i="1">
                <a:ea typeface="+mn-lt"/>
                <a:cs typeface="+mn-lt"/>
              </a:rPr>
              <a:t> he </a:t>
            </a:r>
            <a:r>
              <a:rPr lang="tr-TR" sz="1000" i="1" err="1">
                <a:ea typeface="+mn-lt"/>
                <a:cs typeface="+mn-lt"/>
              </a:rPr>
              <a:t>consummated</a:t>
            </a:r>
            <a:r>
              <a:rPr lang="tr-TR" sz="1000" i="1">
                <a:ea typeface="+mn-lt"/>
                <a:cs typeface="+mn-lt"/>
              </a:rPr>
              <a:t> his </a:t>
            </a:r>
            <a:r>
              <a:rPr lang="tr-TR" sz="1000" i="1" err="1">
                <a:ea typeface="+mn-lt"/>
                <a:cs typeface="+mn-lt"/>
              </a:rPr>
              <a:t>marriage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when</a:t>
            </a:r>
            <a:r>
              <a:rPr lang="tr-TR" sz="1000" i="1">
                <a:ea typeface="+mn-lt"/>
                <a:cs typeface="+mn-lt"/>
              </a:rPr>
              <a:t> I </a:t>
            </a:r>
            <a:r>
              <a:rPr lang="tr-TR" sz="1000" i="1" err="1">
                <a:ea typeface="+mn-lt"/>
                <a:cs typeface="+mn-lt"/>
              </a:rPr>
              <a:t>was</a:t>
            </a:r>
            <a:r>
              <a:rPr lang="tr-TR" sz="1000" i="1">
                <a:ea typeface="+mn-lt"/>
                <a:cs typeface="+mn-lt"/>
              </a:rPr>
              <a:t> nine </a:t>
            </a:r>
            <a:r>
              <a:rPr lang="tr-TR" sz="1000" i="1" err="1">
                <a:ea typeface="+mn-lt"/>
                <a:cs typeface="+mn-lt"/>
              </a:rPr>
              <a:t>years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old</a:t>
            </a:r>
            <a:r>
              <a:rPr lang="tr-TR" sz="1000" i="1">
                <a:ea typeface="+mn-lt"/>
                <a:cs typeface="+mn-lt"/>
              </a:rPr>
              <a:t>. </a:t>
            </a:r>
            <a:r>
              <a:rPr lang="tr-TR" sz="1000" i="1" err="1">
                <a:ea typeface="+mn-lt"/>
                <a:cs typeface="+mn-lt"/>
              </a:rPr>
              <a:t>Hisham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said</a:t>
            </a:r>
            <a:r>
              <a:rPr lang="tr-TR" sz="1000" i="1">
                <a:ea typeface="+mn-lt"/>
                <a:cs typeface="+mn-lt"/>
              </a:rPr>
              <a:t>: I </a:t>
            </a:r>
            <a:r>
              <a:rPr lang="tr-TR" sz="1000" i="1" err="1">
                <a:ea typeface="+mn-lt"/>
                <a:cs typeface="+mn-lt"/>
              </a:rPr>
              <a:t>have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been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informed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that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Aisha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remained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with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the</a:t>
            </a:r>
            <a:r>
              <a:rPr lang="tr-TR" sz="1000" i="1">
                <a:ea typeface="+mn-lt"/>
                <a:cs typeface="+mn-lt"/>
              </a:rPr>
              <a:t> </a:t>
            </a:r>
            <a:r>
              <a:rPr lang="tr-TR" sz="1000" i="1" err="1">
                <a:ea typeface="+mn-lt"/>
                <a:cs typeface="+mn-lt"/>
              </a:rPr>
              <a:t>Prophet</a:t>
            </a:r>
            <a:r>
              <a:rPr lang="tr-TR" sz="1000" i="1">
                <a:ea typeface="+mn-lt"/>
                <a:cs typeface="+mn-lt"/>
              </a:rPr>
              <a:t> (</a:t>
            </a:r>
            <a:r>
              <a:rPr lang="tr-TR" sz="1000" i="1" err="1">
                <a:ea typeface="+mn-lt"/>
                <a:cs typeface="+mn-lt"/>
              </a:rPr>
              <a:t>saw</a:t>
            </a:r>
            <a:r>
              <a:rPr lang="tr-TR" sz="1000" i="1">
                <a:ea typeface="+mn-lt"/>
                <a:cs typeface="+mn-lt"/>
              </a:rPr>
              <a:t>) </a:t>
            </a:r>
            <a:r>
              <a:rPr lang="tr-TR" sz="1000" i="1" err="1">
                <a:ea typeface="+mn-lt"/>
                <a:cs typeface="+mn-lt"/>
              </a:rPr>
              <a:t>for</a:t>
            </a:r>
            <a:r>
              <a:rPr lang="tr-TR" sz="1000" i="1">
                <a:ea typeface="+mn-lt"/>
                <a:cs typeface="+mn-lt"/>
              </a:rPr>
              <a:t> nine </a:t>
            </a:r>
            <a:r>
              <a:rPr lang="tr-TR" sz="1000" i="1" err="1">
                <a:ea typeface="+mn-lt"/>
                <a:cs typeface="+mn-lt"/>
              </a:rPr>
              <a:t>years</a:t>
            </a:r>
            <a:r>
              <a:rPr lang="tr-TR" sz="1000" i="1">
                <a:ea typeface="+mn-lt"/>
                <a:cs typeface="+mn-lt"/>
              </a:rPr>
              <a:t> (</a:t>
            </a:r>
            <a:r>
              <a:rPr lang="tr-TR" sz="1000" i="1" err="1">
                <a:ea typeface="+mn-lt"/>
                <a:cs typeface="+mn-lt"/>
              </a:rPr>
              <a:t>i.e</a:t>
            </a:r>
            <a:r>
              <a:rPr lang="tr-TR" sz="1000" i="1">
                <a:ea typeface="+mn-lt"/>
                <a:cs typeface="+mn-lt"/>
              </a:rPr>
              <a:t>., </a:t>
            </a:r>
            <a:r>
              <a:rPr lang="tr-TR" sz="1000" i="1" err="1">
                <a:ea typeface="+mn-lt"/>
                <a:cs typeface="+mn-lt"/>
              </a:rPr>
              <a:t>until</a:t>
            </a:r>
            <a:r>
              <a:rPr lang="tr-TR" sz="1000" i="1">
                <a:ea typeface="+mn-lt"/>
                <a:cs typeface="+mn-lt"/>
              </a:rPr>
              <a:t> his </a:t>
            </a:r>
            <a:r>
              <a:rPr lang="tr-TR" sz="1000" i="1" err="1">
                <a:ea typeface="+mn-lt"/>
                <a:cs typeface="+mn-lt"/>
              </a:rPr>
              <a:t>death</a:t>
            </a:r>
            <a:r>
              <a:rPr lang="tr-TR" sz="1000" i="1">
                <a:ea typeface="+mn-lt"/>
                <a:cs typeface="+mn-lt"/>
              </a:rPr>
              <a:t>)</a:t>
            </a:r>
            <a:r>
              <a:rPr lang="tr-TR" sz="1000">
                <a:ea typeface="+mn-lt"/>
                <a:cs typeface="+mn-lt"/>
              </a:rPr>
              <a:t>." </a:t>
            </a:r>
            <a:r>
              <a:rPr lang="tr-TR" sz="1000" b="1" err="1">
                <a:ea typeface="+mn-lt"/>
                <a:cs typeface="+mn-lt"/>
              </a:rPr>
              <a:t>Hadith</a:t>
            </a:r>
            <a:r>
              <a:rPr lang="tr-TR" sz="1000" b="1">
                <a:ea typeface="+mn-lt"/>
                <a:cs typeface="+mn-lt"/>
              </a:rPr>
              <a:t> 5134 - </a:t>
            </a:r>
            <a:r>
              <a:rPr lang="tr-TR" sz="1000">
                <a:ea typeface="+mn-lt"/>
                <a:cs typeface="+mn-lt"/>
              </a:rPr>
              <a:t>Sahih al-</a:t>
            </a:r>
            <a:r>
              <a:rPr lang="tr-TR" sz="1000" err="1">
                <a:ea typeface="+mn-lt"/>
                <a:cs typeface="+mn-lt"/>
              </a:rPr>
              <a:t>Bukhari</a:t>
            </a:r>
            <a:endParaRPr lang="tr-TR" sz="1000" b="1" err="1">
              <a:ea typeface="+mn-lt"/>
              <a:cs typeface="+mn-lt"/>
            </a:endParaRPr>
          </a:p>
        </p:txBody>
      </p: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3F4253F9-C6A6-B50C-E094-3E65C9B99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255" y="5869071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BD54F0D-C37B-0BFF-D1E9-7F3BEBC515A4}"/>
              </a:ext>
            </a:extLst>
          </p:cNvPr>
          <p:cNvSpPr txBox="1"/>
          <p:nvPr/>
        </p:nvSpPr>
        <p:spPr>
          <a:xfrm>
            <a:off x="783492" y="2385348"/>
            <a:ext cx="6661841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tr-TR" sz="1000" err="1">
                <a:ea typeface="+mn-lt"/>
                <a:cs typeface="+mn-lt"/>
              </a:rPr>
              <a:t>In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pre-Islamic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Arabia</a:t>
            </a:r>
            <a:r>
              <a:rPr lang="tr-TR" sz="1000">
                <a:ea typeface="+mn-lt"/>
                <a:cs typeface="+mn-lt"/>
              </a:rPr>
              <a:t>, </a:t>
            </a:r>
            <a:r>
              <a:rPr lang="tr-TR" sz="1000" err="1">
                <a:ea typeface="+mn-lt"/>
                <a:cs typeface="+mn-lt"/>
              </a:rPr>
              <a:t>female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infanticide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practiced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some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tribes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due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to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preference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for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male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children</a:t>
            </a:r>
            <a:r>
              <a:rPr lang="tr-TR" sz="1000">
                <a:ea typeface="+mn-lt"/>
                <a:cs typeface="+mn-lt"/>
              </a:rPr>
              <a:t>, they </a:t>
            </a:r>
            <a:r>
              <a:rPr lang="tr-TR" sz="1000" err="1">
                <a:ea typeface="+mn-lt"/>
                <a:cs typeface="+mn-lt"/>
              </a:rPr>
              <a:t>killed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often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burying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newborn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girls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alive</a:t>
            </a:r>
            <a:r>
              <a:rPr lang="tr-TR" sz="1000">
                <a:ea typeface="+mn-lt"/>
                <a:cs typeface="+mn-lt"/>
              </a:rPr>
              <a:t>.</a:t>
            </a:r>
            <a:br>
              <a:rPr lang="tr-TR" sz="1000">
                <a:ea typeface="+mn-lt"/>
                <a:cs typeface="+mn-lt"/>
              </a:rPr>
            </a:br>
            <a:br>
              <a:rPr lang="tr-TR" sz="1000">
                <a:ea typeface="+mn-lt"/>
                <a:cs typeface="+mn-lt"/>
              </a:rPr>
            </a:b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girls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born</a:t>
            </a:r>
            <a:r>
              <a:rPr lang="tr-TR" sz="1000">
                <a:ea typeface="+mn-lt"/>
                <a:cs typeface="+mn-lt"/>
              </a:rPr>
              <a:t> in </a:t>
            </a:r>
            <a:r>
              <a:rPr lang="tr-TR" sz="1000" err="1">
                <a:ea typeface="+mn-lt"/>
                <a:cs typeface="+mn-lt"/>
              </a:rPr>
              <a:t>pre-Islamic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Arabia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counted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age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from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the</a:t>
            </a:r>
            <a:r>
              <a:rPr lang="tr-TR" sz="1000">
                <a:ea typeface="+mn-lt"/>
                <a:cs typeface="+mn-lt"/>
              </a:rPr>
              <a:t> moment of </a:t>
            </a:r>
            <a:r>
              <a:rPr lang="tr-TR" sz="1000" err="1">
                <a:ea typeface="+mn-lt"/>
                <a:cs typeface="+mn-lt"/>
              </a:rPr>
              <a:t>their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menstruation</a:t>
            </a:r>
            <a:r>
              <a:rPr lang="tr-TR" sz="1000">
                <a:ea typeface="+mn-lt"/>
                <a:cs typeface="+mn-lt"/>
              </a:rPr>
              <a:t>.</a:t>
            </a:r>
            <a:br>
              <a:rPr lang="tr-TR" sz="1000">
                <a:ea typeface="+mn-lt"/>
                <a:cs typeface="+mn-lt"/>
              </a:rPr>
            </a:br>
            <a:r>
              <a:rPr lang="tr-TR" sz="1000" err="1">
                <a:ea typeface="+mn-lt"/>
                <a:cs typeface="+mn-lt"/>
              </a:rPr>
              <a:t>Which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explains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why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Aicha</a:t>
            </a:r>
            <a:r>
              <a:rPr lang="tr-TR" sz="1000">
                <a:ea typeface="+mn-lt"/>
                <a:cs typeface="+mn-lt"/>
              </a:rPr>
              <a:t> (</a:t>
            </a:r>
            <a:r>
              <a:rPr lang="tr-TR" sz="1000" err="1">
                <a:ea typeface="+mn-lt"/>
                <a:cs typeface="+mn-lt"/>
              </a:rPr>
              <a:t>ra</a:t>
            </a:r>
            <a:r>
              <a:rPr lang="tr-TR" sz="1000">
                <a:ea typeface="+mn-lt"/>
                <a:cs typeface="+mn-lt"/>
              </a:rPr>
              <a:t>) </a:t>
            </a:r>
            <a:r>
              <a:rPr lang="tr-TR" sz="1000" err="1">
                <a:ea typeface="+mn-lt"/>
                <a:cs typeface="+mn-lt"/>
              </a:rPr>
              <a:t>says</a:t>
            </a:r>
            <a:r>
              <a:rPr lang="tr-TR" sz="1000">
                <a:ea typeface="+mn-lt"/>
                <a:cs typeface="+mn-lt"/>
              </a:rPr>
              <a:t> 6-9 </a:t>
            </a:r>
            <a:r>
              <a:rPr lang="tr-TR" sz="1000" err="1">
                <a:ea typeface="+mn-lt"/>
                <a:cs typeface="+mn-lt"/>
              </a:rPr>
              <a:t>years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old</a:t>
            </a:r>
            <a:r>
              <a:rPr lang="tr-TR" sz="1000">
                <a:ea typeface="+mn-lt"/>
                <a:cs typeface="+mn-lt"/>
              </a:rPr>
              <a:t>. </a:t>
            </a:r>
            <a:br>
              <a:rPr lang="tr-TR" sz="1000">
                <a:ea typeface="+mn-lt"/>
                <a:cs typeface="+mn-lt"/>
              </a:rPr>
            </a:br>
            <a:r>
              <a:rPr lang="tr-TR" sz="1000" err="1">
                <a:ea typeface="+mn-lt"/>
                <a:cs typeface="+mn-lt"/>
              </a:rPr>
              <a:t>If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she</a:t>
            </a:r>
            <a:r>
              <a:rPr lang="tr-TR" sz="1000">
                <a:ea typeface="+mn-lt"/>
                <a:cs typeface="+mn-lt"/>
              </a:rPr>
              <a:t> had her </a:t>
            </a:r>
            <a:r>
              <a:rPr lang="tr-TR" sz="1000" err="1">
                <a:ea typeface="+mn-lt"/>
                <a:cs typeface="+mn-lt"/>
              </a:rPr>
              <a:t>first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menstruation</a:t>
            </a:r>
            <a:r>
              <a:rPr lang="tr-TR" sz="1000">
                <a:ea typeface="+mn-lt"/>
                <a:cs typeface="+mn-lt"/>
              </a:rPr>
              <a:t> at 9 </a:t>
            </a:r>
            <a:r>
              <a:rPr lang="tr-TR" sz="1000" err="1">
                <a:ea typeface="+mn-lt"/>
                <a:cs typeface="+mn-lt"/>
              </a:rPr>
              <a:t>years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old</a:t>
            </a:r>
            <a:r>
              <a:rPr lang="tr-TR" sz="1000">
                <a:ea typeface="+mn-lt"/>
                <a:cs typeface="+mn-lt"/>
              </a:rPr>
              <a:t>, 9+9=18 </a:t>
            </a:r>
            <a:r>
              <a:rPr lang="tr-TR" sz="1000" err="1">
                <a:ea typeface="+mn-lt"/>
                <a:cs typeface="+mn-lt"/>
              </a:rPr>
              <a:t>years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old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she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married</a:t>
            </a:r>
            <a:r>
              <a:rPr lang="tr-TR" sz="1000">
                <a:ea typeface="+mn-lt"/>
                <a:cs typeface="+mn-lt"/>
              </a:rPr>
              <a:t>.</a:t>
            </a:r>
            <a:endParaRPr lang="tr-TR" sz="1000">
              <a:solidFill>
                <a:srgbClr val="000000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tr-TR" sz="1000" err="1">
                <a:ea typeface="+mn-lt"/>
                <a:cs typeface="+mn-lt"/>
              </a:rPr>
              <a:t>Aisha</a:t>
            </a:r>
            <a:r>
              <a:rPr lang="tr-TR" sz="1000">
                <a:ea typeface="+mn-lt"/>
                <a:cs typeface="+mn-lt"/>
              </a:rPr>
              <a:t> (RA) had an </a:t>
            </a:r>
            <a:r>
              <a:rPr lang="tr-TR" sz="1000" err="1">
                <a:ea typeface="+mn-lt"/>
                <a:cs typeface="+mn-lt"/>
              </a:rPr>
              <a:t>older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sister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named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b="1">
                <a:ea typeface="+mn-lt"/>
                <a:cs typeface="+mn-lt"/>
              </a:rPr>
              <a:t>Asma </a:t>
            </a:r>
            <a:r>
              <a:rPr lang="tr-TR" sz="1000" b="1" err="1">
                <a:ea typeface="+mn-lt"/>
                <a:cs typeface="+mn-lt"/>
              </a:rPr>
              <a:t>bint</a:t>
            </a:r>
            <a:r>
              <a:rPr lang="tr-TR" sz="1000" b="1">
                <a:ea typeface="+mn-lt"/>
                <a:cs typeface="+mn-lt"/>
              </a:rPr>
              <a:t> Abi </a:t>
            </a:r>
            <a:r>
              <a:rPr lang="tr-TR" sz="1000" b="1" err="1">
                <a:ea typeface="+mn-lt"/>
                <a:cs typeface="+mn-lt"/>
              </a:rPr>
              <a:t>Bakr</a:t>
            </a:r>
            <a:r>
              <a:rPr lang="tr-TR" sz="1000" b="1">
                <a:ea typeface="+mn-lt"/>
                <a:cs typeface="+mn-lt"/>
              </a:rPr>
              <a:t> (</a:t>
            </a:r>
            <a:r>
              <a:rPr lang="tr-TR" sz="1000" b="1" err="1">
                <a:ea typeface="+mn-lt"/>
                <a:cs typeface="+mn-lt"/>
              </a:rPr>
              <a:t>ra</a:t>
            </a:r>
            <a:r>
              <a:rPr lang="tr-TR" sz="1000" b="1">
                <a:ea typeface="+mn-lt"/>
                <a:cs typeface="+mn-lt"/>
              </a:rPr>
              <a:t>)</a:t>
            </a:r>
            <a:r>
              <a:rPr lang="tr-TR" sz="1000">
                <a:ea typeface="+mn-lt"/>
                <a:cs typeface="+mn-lt"/>
              </a:rPr>
              <a:t>. Asma </a:t>
            </a:r>
            <a:r>
              <a:rPr lang="tr-TR" sz="1000" err="1">
                <a:ea typeface="+mn-lt"/>
                <a:cs typeface="+mn-lt"/>
              </a:rPr>
              <a:t>was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err="1">
                <a:ea typeface="+mn-lt"/>
                <a:cs typeface="+mn-lt"/>
              </a:rPr>
              <a:t>about</a:t>
            </a:r>
            <a:r>
              <a:rPr lang="tr-TR" sz="1000">
                <a:ea typeface="+mn-lt"/>
                <a:cs typeface="+mn-lt"/>
              </a:rPr>
              <a:t> </a:t>
            </a:r>
            <a:r>
              <a:rPr lang="tr-TR" sz="1000" b="1" u="sng">
                <a:ea typeface="+mn-lt"/>
                <a:cs typeface="+mn-lt"/>
              </a:rPr>
              <a:t>10 </a:t>
            </a:r>
            <a:r>
              <a:rPr lang="tr-TR" sz="1000" b="1" u="sng" err="1">
                <a:ea typeface="+mn-lt"/>
                <a:cs typeface="+mn-lt"/>
              </a:rPr>
              <a:t>years</a:t>
            </a:r>
            <a:r>
              <a:rPr lang="tr-TR" sz="1000" b="1" u="sng">
                <a:ea typeface="+mn-lt"/>
                <a:cs typeface="+mn-lt"/>
              </a:rPr>
              <a:t> </a:t>
            </a:r>
            <a:r>
              <a:rPr lang="tr-TR" sz="1000" b="1" u="sng" err="1">
                <a:ea typeface="+mn-lt"/>
                <a:cs typeface="+mn-lt"/>
              </a:rPr>
              <a:t>older</a:t>
            </a:r>
            <a:r>
              <a:rPr lang="tr-TR" sz="1000" u="sng">
                <a:ea typeface="+mn-lt"/>
                <a:cs typeface="+mn-lt"/>
              </a:rPr>
              <a:t> </a:t>
            </a:r>
            <a:r>
              <a:rPr lang="tr-TR" sz="1000" u="sng" err="1">
                <a:ea typeface="+mn-lt"/>
                <a:cs typeface="+mn-lt"/>
              </a:rPr>
              <a:t>than</a:t>
            </a:r>
            <a:r>
              <a:rPr lang="tr-TR" sz="1000" u="sng">
                <a:ea typeface="+mn-lt"/>
                <a:cs typeface="+mn-lt"/>
              </a:rPr>
              <a:t> </a:t>
            </a:r>
            <a:r>
              <a:rPr lang="tr-TR" sz="1000" u="sng" err="1">
                <a:ea typeface="+mn-lt"/>
                <a:cs typeface="+mn-lt"/>
              </a:rPr>
              <a:t>Aisha</a:t>
            </a:r>
            <a:br>
              <a:rPr lang="tr-TR" sz="1000" u="sng"/>
            </a:br>
            <a:r>
              <a:rPr lang="tr-TR" sz="1000" i="1"/>
              <a:t>“Asma </a:t>
            </a:r>
            <a:r>
              <a:rPr lang="tr-TR" sz="1000" i="1" err="1"/>
              <a:t>passed</a:t>
            </a:r>
            <a:r>
              <a:rPr lang="tr-TR" sz="1000" i="1"/>
              <a:t> </a:t>
            </a:r>
            <a:r>
              <a:rPr lang="tr-TR" sz="1000" i="1" err="1"/>
              <a:t>away</a:t>
            </a:r>
            <a:r>
              <a:rPr lang="tr-TR" sz="1000" i="1"/>
              <a:t> in </a:t>
            </a:r>
            <a:r>
              <a:rPr lang="tr-TR" sz="1000" i="1" err="1"/>
              <a:t>the</a:t>
            </a:r>
            <a:r>
              <a:rPr lang="tr-TR" sz="1000" i="1"/>
              <a:t> 73rd </a:t>
            </a:r>
            <a:r>
              <a:rPr lang="tr-TR" sz="1000" i="1" err="1"/>
              <a:t>year</a:t>
            </a:r>
            <a:r>
              <a:rPr lang="tr-TR" sz="1000" i="1"/>
              <a:t> of 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Hijrah</a:t>
            </a:r>
            <a:r>
              <a:rPr lang="tr-TR" sz="1000" i="1"/>
              <a:t> </a:t>
            </a:r>
            <a:r>
              <a:rPr lang="tr-TR" sz="1000" i="1" err="1"/>
              <a:t>when</a:t>
            </a:r>
            <a:r>
              <a:rPr lang="tr-TR" sz="1000" i="1"/>
              <a:t> </a:t>
            </a:r>
            <a:r>
              <a:rPr lang="tr-TR" sz="1000" i="1" err="1"/>
              <a:t>she</a:t>
            </a:r>
            <a:r>
              <a:rPr lang="tr-TR" sz="1000" i="1"/>
              <a:t> </a:t>
            </a:r>
            <a:r>
              <a:rPr lang="tr-TR" sz="1000" i="1" err="1"/>
              <a:t>was</a:t>
            </a:r>
            <a:r>
              <a:rPr lang="tr-TR" sz="1000" i="1"/>
              <a:t> </a:t>
            </a:r>
            <a:r>
              <a:rPr lang="tr-TR" sz="1000" i="1" err="1"/>
              <a:t>one</a:t>
            </a:r>
            <a:r>
              <a:rPr lang="tr-TR" sz="1000" i="1"/>
              <a:t> </a:t>
            </a:r>
            <a:r>
              <a:rPr lang="tr-TR" sz="1000" i="1" err="1"/>
              <a:t>hundred</a:t>
            </a:r>
            <a:r>
              <a:rPr lang="tr-TR" sz="1000" i="1"/>
              <a:t> </a:t>
            </a:r>
            <a:r>
              <a:rPr lang="tr-TR" sz="1000" i="1" err="1"/>
              <a:t>years</a:t>
            </a:r>
            <a:r>
              <a:rPr lang="tr-TR" sz="1000" i="1"/>
              <a:t> </a:t>
            </a:r>
            <a:r>
              <a:rPr lang="tr-TR" sz="1000" i="1" err="1"/>
              <a:t>old</a:t>
            </a:r>
            <a:r>
              <a:rPr lang="tr-TR" sz="1000" i="1"/>
              <a:t>. </a:t>
            </a:r>
            <a:r>
              <a:rPr lang="tr-TR" sz="1000" i="1" err="1"/>
              <a:t>She</a:t>
            </a:r>
            <a:r>
              <a:rPr lang="tr-TR" sz="1000" i="1"/>
              <a:t> </a:t>
            </a:r>
            <a:r>
              <a:rPr lang="tr-TR" sz="1000" i="1" err="1"/>
              <a:t>was</a:t>
            </a:r>
            <a:r>
              <a:rPr lang="tr-TR" sz="1000" i="1"/>
              <a:t> </a:t>
            </a:r>
            <a:r>
              <a:rPr lang="tr-TR" sz="1000" i="1" err="1"/>
              <a:t>twenty</a:t>
            </a:r>
            <a:r>
              <a:rPr lang="tr-TR" sz="1000" i="1"/>
              <a:t>-seven </a:t>
            </a:r>
            <a:r>
              <a:rPr lang="tr-TR" sz="1000" i="1" err="1"/>
              <a:t>years</a:t>
            </a:r>
            <a:r>
              <a:rPr lang="tr-TR" sz="1000" i="1"/>
              <a:t> </a:t>
            </a:r>
            <a:r>
              <a:rPr lang="tr-TR" sz="1000" i="1" err="1"/>
              <a:t>old</a:t>
            </a:r>
            <a:r>
              <a:rPr lang="tr-TR" sz="1000" i="1"/>
              <a:t> at </a:t>
            </a:r>
            <a:r>
              <a:rPr lang="tr-TR" sz="1000" i="1" err="1"/>
              <a:t>the</a:t>
            </a:r>
            <a:r>
              <a:rPr lang="tr-TR" sz="1000" i="1"/>
              <a:t> time of 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Hijrah</a:t>
            </a:r>
            <a:r>
              <a:rPr lang="tr-TR" sz="1000" i="1"/>
              <a:t>. </a:t>
            </a:r>
            <a:br>
              <a:rPr lang="tr-TR" sz="1000" i="1"/>
            </a:br>
            <a:r>
              <a:rPr lang="tr-TR" sz="1000" i="1"/>
              <a:t>Since </a:t>
            </a:r>
            <a:r>
              <a:rPr lang="tr-TR" sz="1000" i="1" err="1"/>
              <a:t>Aisha</a:t>
            </a:r>
            <a:r>
              <a:rPr lang="tr-TR" sz="1000" i="1"/>
              <a:t> </a:t>
            </a:r>
            <a:r>
              <a:rPr lang="tr-TR" sz="1000" i="1" err="1"/>
              <a:t>was</a:t>
            </a:r>
            <a:r>
              <a:rPr lang="tr-TR" sz="1000" i="1"/>
              <a:t> </a:t>
            </a:r>
            <a:r>
              <a:rPr lang="tr-TR" sz="1000" i="1" u="sng"/>
              <a:t>ten </a:t>
            </a:r>
            <a:r>
              <a:rPr lang="tr-TR" sz="1000" i="1" u="sng" err="1"/>
              <a:t>years</a:t>
            </a:r>
            <a:r>
              <a:rPr lang="tr-TR" sz="1000" i="1"/>
              <a:t> </a:t>
            </a:r>
            <a:r>
              <a:rPr lang="tr-TR" sz="1000" i="1" err="1"/>
              <a:t>younger</a:t>
            </a:r>
            <a:r>
              <a:rPr lang="tr-TR" sz="1000" i="1"/>
              <a:t> </a:t>
            </a:r>
            <a:r>
              <a:rPr lang="tr-TR" sz="1000" i="1" err="1"/>
              <a:t>than</a:t>
            </a:r>
            <a:r>
              <a:rPr lang="tr-TR" sz="1000" i="1"/>
              <a:t> her </a:t>
            </a:r>
            <a:r>
              <a:rPr lang="tr-TR" sz="1000" i="1" err="1"/>
              <a:t>sister</a:t>
            </a:r>
            <a:r>
              <a:rPr lang="tr-TR" sz="1000" i="1"/>
              <a:t>, </a:t>
            </a:r>
            <a:r>
              <a:rPr lang="tr-TR" sz="1000" i="1" err="1"/>
              <a:t>she</a:t>
            </a:r>
            <a:r>
              <a:rPr lang="tr-TR" sz="1000" i="1"/>
              <a:t> </a:t>
            </a:r>
            <a:r>
              <a:rPr lang="tr-TR" sz="1000" i="1" err="1"/>
              <a:t>would</a:t>
            </a:r>
            <a:r>
              <a:rPr lang="tr-TR" sz="1000" i="1"/>
              <a:t> </a:t>
            </a:r>
            <a:r>
              <a:rPr lang="tr-TR" sz="1000" i="1" err="1"/>
              <a:t>have</a:t>
            </a:r>
            <a:r>
              <a:rPr lang="tr-TR" sz="1000" i="1"/>
              <a:t> </a:t>
            </a:r>
            <a:r>
              <a:rPr lang="tr-TR" sz="1000" i="1" err="1"/>
              <a:t>been</a:t>
            </a:r>
            <a:r>
              <a:rPr lang="tr-TR" sz="1000" i="1"/>
              <a:t> </a:t>
            </a:r>
            <a:r>
              <a:rPr lang="tr-TR" sz="1000" i="1" err="1"/>
              <a:t>seventeen</a:t>
            </a:r>
            <a:r>
              <a:rPr lang="tr-TR" sz="1000" i="1"/>
              <a:t> </a:t>
            </a:r>
            <a:r>
              <a:rPr lang="tr-TR" sz="1000" i="1" err="1"/>
              <a:t>years</a:t>
            </a:r>
            <a:r>
              <a:rPr lang="tr-TR" sz="1000" i="1"/>
              <a:t> </a:t>
            </a:r>
            <a:r>
              <a:rPr lang="tr-TR" sz="1000" i="1" err="1"/>
              <a:t>old</a:t>
            </a:r>
            <a:r>
              <a:rPr lang="tr-TR" sz="1000" i="1"/>
              <a:t> at </a:t>
            </a:r>
            <a:r>
              <a:rPr lang="tr-TR" sz="1000" i="1" err="1"/>
              <a:t>the</a:t>
            </a:r>
            <a:r>
              <a:rPr lang="tr-TR" sz="1000" i="1"/>
              <a:t> time of 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Hijrah</a:t>
            </a:r>
            <a:r>
              <a:rPr lang="tr-TR" sz="1000" i="1"/>
              <a:t>. </a:t>
            </a:r>
            <a:br>
              <a:rPr lang="tr-TR" sz="1000" i="1"/>
            </a:br>
            <a:r>
              <a:rPr lang="tr-TR" sz="1000" i="1" err="1"/>
              <a:t>In</a:t>
            </a:r>
            <a:r>
              <a:rPr lang="tr-TR" sz="1000" i="1"/>
              <a:t> </a:t>
            </a:r>
            <a:r>
              <a:rPr lang="tr-TR" sz="1000" i="1" err="1"/>
              <a:t>addition</a:t>
            </a:r>
            <a:r>
              <a:rPr lang="tr-TR" sz="1000" i="1"/>
              <a:t>, </a:t>
            </a:r>
            <a:r>
              <a:rPr lang="tr-TR" sz="1000" i="1" err="1"/>
              <a:t>Aisha</a:t>
            </a:r>
            <a:r>
              <a:rPr lang="tr-TR" sz="1000" i="1"/>
              <a:t> </a:t>
            </a:r>
            <a:r>
              <a:rPr lang="tr-TR" sz="1000" i="1" err="1"/>
              <a:t>was</a:t>
            </a:r>
            <a:r>
              <a:rPr lang="tr-TR" sz="1000" i="1"/>
              <a:t> </a:t>
            </a:r>
            <a:r>
              <a:rPr lang="tr-TR" sz="1000" i="1" err="1"/>
              <a:t>engaged</a:t>
            </a:r>
            <a:r>
              <a:rPr lang="tr-TR" sz="1000" i="1"/>
              <a:t> </a:t>
            </a:r>
            <a:r>
              <a:rPr lang="tr-TR" sz="1000" i="1" err="1"/>
              <a:t>to</a:t>
            </a:r>
            <a:r>
              <a:rPr lang="tr-TR" sz="1000" i="1"/>
              <a:t> </a:t>
            </a:r>
            <a:r>
              <a:rPr lang="tr-TR" sz="1000" i="1" err="1"/>
              <a:t>Jubayr</a:t>
            </a:r>
            <a:r>
              <a:rPr lang="tr-TR" sz="1000" i="1"/>
              <a:t> </a:t>
            </a:r>
            <a:r>
              <a:rPr lang="tr-TR" sz="1000" i="1" err="1"/>
              <a:t>before</a:t>
            </a:r>
            <a:r>
              <a:rPr lang="tr-TR" sz="1000" i="1"/>
              <a:t> </a:t>
            </a:r>
            <a:r>
              <a:rPr lang="tr-TR" sz="1000" i="1" err="1"/>
              <a:t>the</a:t>
            </a:r>
            <a:r>
              <a:rPr lang="tr-TR" sz="1000" i="1"/>
              <a:t> </a:t>
            </a:r>
            <a:r>
              <a:rPr lang="tr-TR" sz="1000" i="1" err="1"/>
              <a:t>Prophet</a:t>
            </a:r>
            <a:r>
              <a:rPr lang="tr-TR" sz="1000" i="1"/>
              <a:t>. </a:t>
            </a:r>
            <a:br>
              <a:rPr lang="tr-TR" sz="1000" i="1"/>
            </a:br>
            <a:r>
              <a:rPr lang="tr-TR" sz="1000" i="1" err="1"/>
              <a:t>So</a:t>
            </a:r>
            <a:r>
              <a:rPr lang="tr-TR" sz="1000" i="1"/>
              <a:t> </a:t>
            </a:r>
            <a:r>
              <a:rPr lang="tr-TR" sz="1000" i="1" err="1"/>
              <a:t>she</a:t>
            </a:r>
            <a:r>
              <a:rPr lang="tr-TR" sz="1000" i="1"/>
              <a:t> </a:t>
            </a:r>
            <a:r>
              <a:rPr lang="tr-TR" sz="1000" i="1" err="1"/>
              <a:t>was</a:t>
            </a:r>
            <a:r>
              <a:rPr lang="tr-TR" sz="1000" i="1"/>
              <a:t> a </a:t>
            </a:r>
            <a:r>
              <a:rPr lang="tr-TR" sz="1000" i="1" err="1"/>
              <a:t>girl</a:t>
            </a:r>
            <a:r>
              <a:rPr lang="tr-TR" sz="1000" i="1"/>
              <a:t> of </a:t>
            </a:r>
            <a:r>
              <a:rPr lang="tr-TR" sz="1000" i="1" err="1"/>
              <a:t>marriageable</a:t>
            </a:r>
            <a:r>
              <a:rPr lang="tr-TR" sz="1000" i="1"/>
              <a:t> age.” </a:t>
            </a:r>
            <a:br>
              <a:rPr lang="tr-TR" sz="1000" i="1"/>
            </a:br>
            <a:r>
              <a:rPr lang="tr-TR" sz="900"/>
              <a:t>(Hatem al-</a:t>
            </a:r>
            <a:r>
              <a:rPr lang="tr-TR" sz="900" err="1"/>
              <a:t>Anbiya</a:t>
            </a:r>
            <a:r>
              <a:rPr lang="tr-TR" sz="900"/>
              <a:t> Hz. Muhammad </a:t>
            </a:r>
            <a:r>
              <a:rPr lang="tr-TR" sz="900" err="1"/>
              <a:t>and</a:t>
            </a:r>
            <a:r>
              <a:rPr lang="tr-TR" sz="900"/>
              <a:t> His Life, Ali Himmet Berki, Osman </a:t>
            </a:r>
            <a:r>
              <a:rPr lang="tr-TR" sz="900" err="1"/>
              <a:t>Keskioğlu</a:t>
            </a:r>
            <a:r>
              <a:rPr lang="tr-TR" sz="900"/>
              <a:t>, p. 210)</a:t>
            </a:r>
            <a:br>
              <a:rPr lang="tr-TR" sz="900"/>
            </a:br>
            <a:br>
              <a:rPr lang="tr-TR" sz="900">
                <a:ea typeface="+mn-lt"/>
                <a:cs typeface="+mn-lt"/>
              </a:rPr>
            </a:br>
            <a:r>
              <a:rPr lang="tr-TR" sz="900" err="1">
                <a:ea typeface="+mn-lt"/>
                <a:cs typeface="+mn-lt"/>
              </a:rPr>
              <a:t>We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know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that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Prophet</a:t>
            </a:r>
            <a:r>
              <a:rPr lang="tr-TR" sz="900">
                <a:ea typeface="+mn-lt"/>
                <a:cs typeface="+mn-lt"/>
              </a:rPr>
              <a:t> Muhammed (</a:t>
            </a:r>
            <a:r>
              <a:rPr lang="tr-TR" sz="900" err="1">
                <a:ea typeface="+mn-lt"/>
                <a:cs typeface="+mn-lt"/>
              </a:rPr>
              <a:t>saw</a:t>
            </a:r>
            <a:r>
              <a:rPr lang="tr-TR" sz="900">
                <a:ea typeface="+mn-lt"/>
                <a:cs typeface="+mn-lt"/>
              </a:rPr>
              <a:t>) </a:t>
            </a:r>
            <a:r>
              <a:rPr lang="tr-TR" sz="900" err="1">
                <a:ea typeface="+mn-lt"/>
                <a:cs typeface="+mn-lt"/>
              </a:rPr>
              <a:t>married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Aicha</a:t>
            </a:r>
            <a:r>
              <a:rPr lang="tr-TR" sz="900">
                <a:ea typeface="+mn-lt"/>
                <a:cs typeface="+mn-lt"/>
              </a:rPr>
              <a:t> (</a:t>
            </a:r>
            <a:r>
              <a:rPr lang="tr-TR" sz="900" err="1">
                <a:ea typeface="+mn-lt"/>
                <a:cs typeface="+mn-lt"/>
              </a:rPr>
              <a:t>ra</a:t>
            </a:r>
            <a:r>
              <a:rPr lang="tr-TR" sz="900">
                <a:ea typeface="+mn-lt"/>
                <a:cs typeface="+mn-lt"/>
              </a:rPr>
              <a:t>) </a:t>
            </a:r>
            <a:r>
              <a:rPr lang="tr-TR" sz="900" err="1">
                <a:ea typeface="+mn-lt"/>
                <a:cs typeface="+mn-lt"/>
              </a:rPr>
              <a:t>after</a:t>
            </a:r>
            <a:r>
              <a:rPr lang="tr-TR" sz="900">
                <a:ea typeface="+mn-lt"/>
                <a:cs typeface="+mn-lt"/>
              </a:rPr>
              <a:t> </a:t>
            </a:r>
            <a:r>
              <a:rPr lang="tr-TR" sz="900" err="1">
                <a:ea typeface="+mn-lt"/>
                <a:cs typeface="+mn-lt"/>
              </a:rPr>
              <a:t>Hijra</a:t>
            </a:r>
            <a:r>
              <a:rPr lang="tr-TR" sz="900">
                <a:ea typeface="+mn-lt"/>
                <a:cs typeface="+mn-lt"/>
              </a:rPr>
              <a:t>.</a:t>
            </a: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tr-TR" sz="1000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tr-TR" sz="1000"/>
          </a:p>
          <a:p>
            <a:endParaRPr lang="tr-TR" sz="1000">
              <a:ea typeface="+mn-lt"/>
              <a:cs typeface="+mn-lt"/>
            </a:endParaRPr>
          </a:p>
          <a:p>
            <a:pPr marL="228600" indent="-228600">
              <a:buAutoNum type="arabicPeriod"/>
            </a:pPr>
            <a:endParaRPr lang="tr-TR" sz="1000" u="sng">
              <a:ea typeface="+mn-lt"/>
              <a:cs typeface="+mn-lt"/>
            </a:endParaRPr>
          </a:p>
          <a:p>
            <a:endParaRPr lang="tr-TR" sz="1000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4136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9452433" cy="638671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/>
              <a:t>Story</a:t>
            </a:r>
            <a:r>
              <a:rPr lang="tr-TR" sz="4000"/>
              <a:t> of </a:t>
            </a:r>
            <a:r>
              <a:rPr lang="tr-TR" sz="4000" err="1"/>
              <a:t>Uncle</a:t>
            </a:r>
            <a:r>
              <a:rPr lang="tr-TR" sz="4000"/>
              <a:t>?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9102460" cy="12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lt Başlık 4">
            <a:extLst>
              <a:ext uri="{FF2B5EF4-FFF2-40B4-BE49-F238E27FC236}">
                <a16:creationId xmlns:a16="http://schemas.microsoft.com/office/drawing/2014/main" id="{55C00FFB-ECB0-84F1-ACB7-B4753CC36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0BFE546-B46C-B969-087F-3D75D103827E}"/>
              </a:ext>
            </a:extLst>
          </p:cNvPr>
          <p:cNvSpPr txBox="1"/>
          <p:nvPr/>
        </p:nvSpPr>
        <p:spPr>
          <a:xfrm>
            <a:off x="7091880" y="6261980"/>
            <a:ext cx="36817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100">
                <a:ea typeface="+mn-lt"/>
                <a:cs typeface="+mn-lt"/>
              </a:rPr>
              <a:t>https://ourworldindata.org/gender-ratio</a:t>
            </a:r>
            <a:endParaRPr lang="tr-TR" sz="110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F32DC0D-34EF-BFEA-DC6E-C57CF8663111}"/>
              </a:ext>
            </a:extLst>
          </p:cNvPr>
          <p:cNvSpPr txBox="1"/>
          <p:nvPr/>
        </p:nvSpPr>
        <p:spPr>
          <a:xfrm>
            <a:off x="777089" y="1486277"/>
            <a:ext cx="846498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have</a:t>
            </a:r>
            <a:r>
              <a:rPr lang="tr-TR" sz="1200">
                <a:ea typeface="+mn-lt"/>
                <a:cs typeface="+mn-lt"/>
              </a:rPr>
              <a:t> an </a:t>
            </a:r>
            <a:r>
              <a:rPr lang="tr-TR" sz="1200" err="1">
                <a:ea typeface="+mn-lt"/>
                <a:cs typeface="+mn-lt"/>
              </a:rPr>
              <a:t>uncle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lives</a:t>
            </a:r>
            <a:r>
              <a:rPr lang="tr-TR" sz="1200">
                <a:ea typeface="+mn-lt"/>
                <a:cs typeface="+mn-lt"/>
              </a:rPr>
              <a:t> far </a:t>
            </a:r>
            <a:r>
              <a:rPr lang="tr-TR" sz="1200" err="1">
                <a:ea typeface="+mn-lt"/>
                <a:cs typeface="+mn-lt"/>
              </a:rPr>
              <a:t>away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Although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you've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never</a:t>
            </a:r>
            <a:r>
              <a:rPr lang="tr-TR" sz="1200">
                <a:ea typeface="+mn-lt"/>
                <a:cs typeface="+mn-lt"/>
              </a:rPr>
              <a:t> met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person</a:t>
            </a:r>
            <a:r>
              <a:rPr lang="tr-TR" sz="1200">
                <a:ea typeface="+mn-lt"/>
                <a:cs typeface="+mn-lt"/>
              </a:rPr>
              <a:t>, he </a:t>
            </a:r>
            <a:r>
              <a:rPr lang="tr-TR" sz="1200" err="1">
                <a:ea typeface="+mn-lt"/>
                <a:cs typeface="+mn-lt"/>
              </a:rPr>
              <a:t>sends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gifts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regularly</a:t>
            </a:r>
            <a:r>
              <a:rPr lang="tr-TR" sz="1200">
                <a:ea typeface="+mn-lt"/>
                <a:cs typeface="+mn-lt"/>
              </a:rPr>
              <a:t>—</a:t>
            </a:r>
            <a:r>
              <a:rPr lang="tr-TR" sz="1200" err="1">
                <a:ea typeface="+mn-lt"/>
                <a:cs typeface="+mn-lt"/>
              </a:rPr>
              <a:t>daily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weekly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monthly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These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gifts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immense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joy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make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life </a:t>
            </a:r>
            <a:r>
              <a:rPr lang="tr-TR" sz="1200" err="1">
                <a:ea typeface="+mn-lt"/>
                <a:cs typeface="+mn-lt"/>
              </a:rPr>
              <a:t>more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enjoyable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Each</a:t>
            </a:r>
            <a:r>
              <a:rPr lang="tr-TR" sz="1200">
                <a:ea typeface="+mn-lt"/>
                <a:cs typeface="+mn-lt"/>
              </a:rPr>
              <a:t> time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receive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gift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feel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wave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gratitude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happiness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This</a:t>
            </a:r>
            <a:r>
              <a:rPr lang="tr-TR" sz="1200">
                <a:ea typeface="+mn-lt"/>
                <a:cs typeface="+mn-lt"/>
              </a:rPr>
              <a:t> can be </a:t>
            </a:r>
            <a:r>
              <a:rPr lang="tr-TR" sz="1200" err="1">
                <a:ea typeface="+mn-lt"/>
                <a:cs typeface="+mn-lt"/>
              </a:rPr>
              <a:t>likened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blessings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sustenance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Muslims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receive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Allah </a:t>
            </a:r>
            <a:r>
              <a:rPr lang="tr-TR" sz="1200" err="1">
                <a:ea typeface="+mn-lt"/>
                <a:cs typeface="+mn-lt"/>
              </a:rPr>
              <a:t>throughout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lives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endParaRPr lang="tr-TR" sz="1200">
              <a:ea typeface="+mn-lt"/>
              <a:cs typeface="+mn-lt"/>
            </a:endParaRPr>
          </a:p>
          <a:p>
            <a:r>
              <a:rPr lang="tr-TR" sz="1200" err="1">
                <a:ea typeface="+mn-lt"/>
                <a:cs typeface="+mn-lt"/>
              </a:rPr>
              <a:t>Now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receive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notification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uncle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coming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visit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Overwhelmed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gratitude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excitement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want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express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thankfulness</a:t>
            </a:r>
            <a:r>
              <a:rPr lang="tr-TR" sz="1200">
                <a:ea typeface="+mn-lt"/>
                <a:cs typeface="+mn-lt"/>
              </a:rPr>
              <a:t> in a </a:t>
            </a:r>
            <a:r>
              <a:rPr lang="tr-TR" sz="1200" err="1">
                <a:ea typeface="+mn-lt"/>
                <a:cs typeface="+mn-lt"/>
              </a:rPr>
              <a:t>meaningful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way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eagerly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prepare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meet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 at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airport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ensuring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everything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perfect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show</a:t>
            </a:r>
            <a:r>
              <a:rPr lang="tr-TR" sz="1200">
                <a:ea typeface="+mn-lt"/>
                <a:cs typeface="+mn-lt"/>
              </a:rPr>
              <a:t> how </a:t>
            </a:r>
            <a:r>
              <a:rPr lang="tr-TR" sz="1200" err="1">
                <a:ea typeface="+mn-lt"/>
                <a:cs typeface="+mn-lt"/>
              </a:rPr>
              <a:t>much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appreciate</a:t>
            </a:r>
            <a:r>
              <a:rPr lang="tr-TR" sz="1200">
                <a:ea typeface="+mn-lt"/>
                <a:cs typeface="+mn-lt"/>
              </a:rPr>
              <a:t> his </a:t>
            </a:r>
            <a:r>
              <a:rPr lang="tr-TR" sz="1200" err="1">
                <a:ea typeface="+mn-lt"/>
                <a:cs typeface="+mn-lt"/>
              </a:rPr>
              <a:t>generosity</a:t>
            </a:r>
            <a:r>
              <a:rPr lang="tr-TR" sz="1200">
                <a:ea typeface="+mn-lt"/>
                <a:cs typeface="+mn-lt"/>
              </a:rPr>
              <a:t>. </a:t>
            </a:r>
            <a:r>
              <a:rPr lang="tr-TR" sz="1200" err="1">
                <a:ea typeface="+mn-lt"/>
                <a:cs typeface="+mn-lt"/>
              </a:rPr>
              <a:t>This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represents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heightened</a:t>
            </a:r>
            <a:r>
              <a:rPr lang="tr-TR" sz="1200">
                <a:ea typeface="+mn-lt"/>
                <a:cs typeface="+mn-lt"/>
              </a:rPr>
              <a:t> sense of </a:t>
            </a:r>
            <a:r>
              <a:rPr lang="tr-TR" sz="1200" err="1">
                <a:ea typeface="+mn-lt"/>
                <a:cs typeface="+mn-lt"/>
              </a:rPr>
              <a:t>gratitude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devotion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Muslims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feel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towards</a:t>
            </a:r>
            <a:r>
              <a:rPr lang="tr-TR" sz="1200">
                <a:ea typeface="+mn-lt"/>
                <a:cs typeface="+mn-lt"/>
              </a:rPr>
              <a:t> Allah, </a:t>
            </a:r>
            <a:r>
              <a:rPr lang="tr-TR" sz="1200" err="1">
                <a:ea typeface="+mn-lt"/>
                <a:cs typeface="+mn-lt"/>
              </a:rPr>
              <a:t>especially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during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daily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endParaRPr lang="tr-TR" sz="1200">
              <a:ea typeface="+mn-lt"/>
              <a:cs typeface="+mn-lt"/>
            </a:endParaRPr>
          </a:p>
          <a:p>
            <a:r>
              <a:rPr lang="tr-TR" sz="1200" err="1">
                <a:ea typeface="+mn-lt"/>
                <a:cs typeface="+mn-lt"/>
              </a:rPr>
              <a:t>Just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would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eagerly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anticipate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meeting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uncle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express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thanks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Muslims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perform</a:t>
            </a:r>
            <a:r>
              <a:rPr lang="tr-TR" sz="1200">
                <a:ea typeface="+mn-lt"/>
                <a:cs typeface="+mn-lt"/>
              </a:rPr>
              <a:t> Salah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show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gratitude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devotion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Allah. </a:t>
            </a:r>
            <a:r>
              <a:rPr lang="tr-TR" sz="1200" err="1">
                <a:ea typeface="+mn-lt"/>
                <a:cs typeface="+mn-lt"/>
              </a:rPr>
              <a:t>Each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 is a moment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acknowledge</a:t>
            </a:r>
            <a:r>
              <a:rPr lang="tr-TR" sz="1200">
                <a:ea typeface="+mn-lt"/>
                <a:cs typeface="+mn-lt"/>
              </a:rPr>
              <a:t> His </a:t>
            </a:r>
            <a:r>
              <a:rPr lang="tr-TR" sz="1200" err="1">
                <a:ea typeface="+mn-lt"/>
                <a:cs typeface="+mn-lt"/>
              </a:rPr>
              <a:t>blessings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seek</a:t>
            </a:r>
            <a:r>
              <a:rPr lang="tr-TR" sz="1200">
                <a:ea typeface="+mn-lt"/>
                <a:cs typeface="+mn-lt"/>
              </a:rPr>
              <a:t> His </a:t>
            </a:r>
            <a:r>
              <a:rPr lang="tr-TR" sz="1200" err="1">
                <a:ea typeface="+mn-lt"/>
                <a:cs typeface="+mn-lt"/>
              </a:rPr>
              <a:t>guidance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strengthen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connection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Him</a:t>
            </a:r>
            <a:r>
              <a:rPr lang="tr-TR" sz="1200">
                <a:ea typeface="+mn-lt"/>
                <a:cs typeface="+mn-lt"/>
              </a:rPr>
              <a:t>. Through </a:t>
            </a:r>
            <a:r>
              <a:rPr lang="tr-TR" sz="1200" err="1">
                <a:ea typeface="+mn-lt"/>
                <a:cs typeface="+mn-lt"/>
              </a:rPr>
              <a:t>these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Muslims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demonstrate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profound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thankfulness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reverence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much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would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your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uncle's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kindness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generosity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algn="l"/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58147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Religions</a:t>
            </a:r>
            <a:endParaRPr lang="tr-TR" err="1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A9894DB-3F69-A0AB-614A-BD47EE33C11A}"/>
              </a:ext>
            </a:extLst>
          </p:cNvPr>
          <p:cNvSpPr txBox="1"/>
          <p:nvPr/>
        </p:nvSpPr>
        <p:spPr>
          <a:xfrm>
            <a:off x="889685" y="1345528"/>
            <a:ext cx="39302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b="1" u="sng" err="1"/>
              <a:t>Monotheïsme</a:t>
            </a:r>
            <a:r>
              <a:rPr lang="tr-TR" sz="2000" b="1"/>
              <a:t> </a:t>
            </a:r>
            <a:r>
              <a:rPr lang="tr-TR" sz="1400" b="1"/>
              <a:t>(</a:t>
            </a:r>
            <a:r>
              <a:rPr lang="tr-TR" sz="1400" b="1" err="1"/>
              <a:t>One</a:t>
            </a:r>
            <a:r>
              <a:rPr lang="tr-TR" sz="1400" b="1"/>
              <a:t> </a:t>
            </a:r>
            <a:r>
              <a:rPr lang="tr-TR" sz="1400" b="1" err="1"/>
              <a:t>single</a:t>
            </a:r>
            <a:r>
              <a:rPr lang="tr-TR" sz="1400" b="1"/>
              <a:t> </a:t>
            </a:r>
            <a:r>
              <a:rPr lang="tr-TR" sz="1400" b="1" err="1"/>
              <a:t>God</a:t>
            </a:r>
            <a:r>
              <a:rPr lang="tr-TR" sz="1400" b="1"/>
              <a:t>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2603C27-5D78-8999-7AC8-4E59ACDE27DE}"/>
              </a:ext>
            </a:extLst>
          </p:cNvPr>
          <p:cNvSpPr txBox="1"/>
          <p:nvPr/>
        </p:nvSpPr>
        <p:spPr>
          <a:xfrm>
            <a:off x="5077482" y="1345527"/>
            <a:ext cx="3930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b="1" u="sng" err="1"/>
              <a:t>Polytheïsme</a:t>
            </a:r>
            <a:r>
              <a:rPr lang="tr-TR" sz="2000" b="1"/>
              <a:t> </a:t>
            </a:r>
            <a:r>
              <a:rPr lang="tr-TR" sz="1400" b="1"/>
              <a:t>(Multiple </a:t>
            </a:r>
            <a:r>
              <a:rPr lang="tr-TR" sz="1400" b="1" err="1"/>
              <a:t>Gods</a:t>
            </a:r>
            <a:r>
              <a:rPr lang="tr-TR" sz="1400" b="1"/>
              <a:t>)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01DE700-8E47-6763-A416-0B049C22CC31}"/>
              </a:ext>
            </a:extLst>
          </p:cNvPr>
          <p:cNvSpPr txBox="1"/>
          <p:nvPr/>
        </p:nvSpPr>
        <p:spPr>
          <a:xfrm>
            <a:off x="5077481" y="1864198"/>
            <a:ext cx="3930268" cy="33308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err="1"/>
              <a:t>Hinduism</a:t>
            </a:r>
            <a:endParaRPr lang="tr-T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>
                <a:ea typeface="+mn-lt"/>
                <a:cs typeface="+mn-lt"/>
              </a:rPr>
              <a:t>Ancient </a:t>
            </a:r>
            <a:r>
              <a:rPr lang="tr-TR" err="1">
                <a:ea typeface="+mn-lt"/>
                <a:cs typeface="+mn-lt"/>
              </a:rPr>
              <a:t>Greek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Religion</a:t>
            </a:r>
            <a:endParaRPr lang="tr-TR" err="1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err="1">
                <a:ea typeface="+mn-lt"/>
                <a:cs typeface="+mn-lt"/>
              </a:rPr>
              <a:t>Norse</a:t>
            </a:r>
            <a:r>
              <a:rPr lang="tr-TR">
                <a:ea typeface="+mn-lt"/>
                <a:cs typeface="+mn-lt"/>
              </a:rPr>
              <a:t> Mythology</a:t>
            </a:r>
            <a:endParaRPr lang="tr-T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err="1">
                <a:ea typeface="+mn-lt"/>
                <a:cs typeface="+mn-lt"/>
              </a:rPr>
              <a:t>Shinto</a:t>
            </a:r>
            <a:r>
              <a:rPr lang="tr-TR">
                <a:ea typeface="+mn-lt"/>
                <a:cs typeface="+mn-lt"/>
              </a:rPr>
              <a:t> (Japan)</a:t>
            </a:r>
            <a:endParaRPr lang="tr-T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>
                <a:ea typeface="+mn-lt"/>
                <a:cs typeface="+mn-lt"/>
              </a:rPr>
              <a:t>Ancient </a:t>
            </a:r>
            <a:r>
              <a:rPr lang="tr-TR" err="1">
                <a:ea typeface="+mn-lt"/>
                <a:cs typeface="+mn-lt"/>
              </a:rPr>
              <a:t>Egyptian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Religion</a:t>
            </a:r>
            <a:endParaRPr lang="tr-TR" err="1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err="1"/>
              <a:t>Etc</a:t>
            </a:r>
            <a:r>
              <a:rPr lang="tr-TR"/>
              <a:t>.</a:t>
            </a:r>
          </a:p>
        </p:txBody>
      </p:sp>
      <p:sp>
        <p:nvSpPr>
          <p:cNvPr id="9" name="Alt Başlık 8">
            <a:extLst>
              <a:ext uri="{FF2B5EF4-FFF2-40B4-BE49-F238E27FC236}">
                <a16:creationId xmlns:a16="http://schemas.microsoft.com/office/drawing/2014/main" id="{D552CD93-2E9A-46C5-1D32-91757BE41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0A4CD82-6F3A-60DD-5E5A-9DD2BF20C0D5}"/>
              </a:ext>
            </a:extLst>
          </p:cNvPr>
          <p:cNvSpPr txBox="1"/>
          <p:nvPr/>
        </p:nvSpPr>
        <p:spPr>
          <a:xfrm>
            <a:off x="889683" y="1864198"/>
            <a:ext cx="3930268" cy="3252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dirty="0">
                <a:ea typeface="+mn-lt"/>
                <a:cs typeface="+mn-lt"/>
                <a:hlinkClick r:id="rId2" action="ppaction://hlinksldjump"/>
              </a:rPr>
              <a:t>Judaism</a:t>
            </a:r>
            <a:endParaRPr lang="tr-T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dirty="0">
                <a:ea typeface="+mn-lt"/>
                <a:cs typeface="+mn-lt"/>
                <a:hlinkClick r:id="rId3" action="ppaction://hlinksldjump"/>
              </a:rPr>
              <a:t>Christianity</a:t>
            </a:r>
            <a:endParaRPr lang="tr-TR" dirty="0">
              <a:ea typeface="+mn-lt"/>
              <a:cs typeface="+mn-lt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dirty="0">
                <a:ea typeface="+mn-lt"/>
                <a:cs typeface="+mn-lt"/>
                <a:hlinkClick r:id="rId4" action="ppaction://hlinksldjump"/>
              </a:rPr>
              <a:t>Islam</a:t>
            </a:r>
            <a:endParaRPr lang="tr-TR" dirty="0">
              <a:ea typeface="+mn-lt"/>
              <a:cs typeface="+mn-lt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dirty="0">
                <a:ea typeface="+mn-lt"/>
                <a:cs typeface="+mn-lt"/>
              </a:rPr>
              <a:t>Sikhism (Indian)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dirty="0">
                <a:ea typeface="+mn-lt"/>
                <a:cs typeface="+mn-lt"/>
              </a:rPr>
              <a:t>Zoroastrianism (</a:t>
            </a:r>
            <a:r>
              <a:rPr lang="tr-TR" sz="1500" dirty="0">
                <a:ea typeface="+mn-lt"/>
                <a:cs typeface="+mn-lt"/>
              </a:rPr>
              <a:t>Persian)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tr-TR" sz="1500" dirty="0">
                <a:ea typeface="+mn-lt"/>
                <a:cs typeface="+mn-lt"/>
              </a:rPr>
              <a:t>Etc.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8E44FF3-CA2D-CB99-84DA-C1A29F9948DF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98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3887493" cy="631127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Questions</a:t>
            </a:r>
            <a:endParaRPr lang="tr-TR" err="1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43559" y="1716411"/>
            <a:ext cx="9156915" cy="3903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/>
              <a:t>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0C8396-C3E3-7DD3-B2CF-AB43377EA916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Stop Trying to Ask 'Smart Questions' - The Atlantic">
            <a:extLst>
              <a:ext uri="{FF2B5EF4-FFF2-40B4-BE49-F238E27FC236}">
                <a16:creationId xmlns:a16="http://schemas.microsoft.com/office/drawing/2014/main" id="{908A2F76-BA7D-D096-B253-FC9B126C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8" y="1603265"/>
            <a:ext cx="5686096" cy="425581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1570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6660071" cy="677030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Islam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Submission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Muslim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one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who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submits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sz="2000">
              <a:solidFill>
                <a:srgbClr val="E8E8E8"/>
              </a:solidFill>
              <a:latin typeface="Arial"/>
              <a:cs typeface="Arial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2603C27-5D78-8999-7AC8-4E59ACDE27DE}"/>
              </a:ext>
            </a:extLst>
          </p:cNvPr>
          <p:cNvSpPr txBox="1"/>
          <p:nvPr/>
        </p:nvSpPr>
        <p:spPr>
          <a:xfrm>
            <a:off x="777086" y="1183895"/>
            <a:ext cx="16055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Core</a:t>
            </a:r>
            <a:r>
              <a:rPr lang="tr-TR" sz="1600"/>
              <a:t> </a:t>
            </a:r>
            <a:r>
              <a:rPr lang="tr-TR" sz="1600" err="1"/>
              <a:t>beliefs</a:t>
            </a:r>
            <a:r>
              <a:rPr lang="tr-TR" sz="1600"/>
              <a:t>: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8E44FF3-CA2D-CB99-84DA-C1A29F9948DF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D52B8A95-FEEB-3CF1-7379-34F4B2DAE531}"/>
              </a:ext>
            </a:extLst>
          </p:cNvPr>
          <p:cNvSpPr txBox="1"/>
          <p:nvPr/>
        </p:nvSpPr>
        <p:spPr>
          <a:xfrm>
            <a:off x="697734" y="1496457"/>
            <a:ext cx="3387686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Allah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only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Angels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beings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serve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the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Holy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Books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Including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Qur'an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Torah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Psalms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Gospel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the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Prophets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Messengers</a:t>
            </a:r>
            <a:r>
              <a:rPr lang="tr-TR" sz="1200">
                <a:ea typeface="+mn-lt"/>
                <a:cs typeface="+mn-lt"/>
              </a:rPr>
              <a:t> sent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including</a:t>
            </a:r>
            <a:r>
              <a:rPr lang="tr-TR" sz="1200">
                <a:ea typeface="+mn-lt"/>
                <a:cs typeface="+mn-lt"/>
              </a:rPr>
              <a:t> Adam, </a:t>
            </a:r>
            <a:r>
              <a:rPr lang="tr-TR" sz="1200" err="1">
                <a:ea typeface="+mn-lt"/>
                <a:cs typeface="+mn-lt"/>
              </a:rPr>
              <a:t>Moses</a:t>
            </a:r>
            <a:r>
              <a:rPr lang="tr-TR" sz="1200">
                <a:ea typeface="+mn-lt"/>
                <a:cs typeface="+mn-lt"/>
              </a:rPr>
              <a:t>, Jesus,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Muhammad.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the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Day</a:t>
            </a:r>
            <a:r>
              <a:rPr lang="tr-TR" sz="1400" b="1" u="sng">
                <a:ea typeface="+mn-lt"/>
                <a:cs typeface="+mn-lt"/>
              </a:rPr>
              <a:t> of </a:t>
            </a:r>
            <a:r>
              <a:rPr lang="tr-TR" sz="1400" b="1" u="sng" err="1">
                <a:ea typeface="+mn-lt"/>
                <a:cs typeface="+mn-lt"/>
              </a:rPr>
              <a:t>Judgment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when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individuals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will</a:t>
            </a:r>
            <a:r>
              <a:rPr lang="tr-TR" sz="1200">
                <a:ea typeface="+mn-lt"/>
                <a:cs typeface="+mn-lt"/>
              </a:rPr>
              <a:t> be </a:t>
            </a:r>
            <a:r>
              <a:rPr lang="tr-TR" sz="1200" err="1">
                <a:ea typeface="+mn-lt"/>
                <a:cs typeface="+mn-lt"/>
              </a:rPr>
              <a:t>resurrected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judged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 sz="1200"/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Predestination</a:t>
            </a:r>
            <a:r>
              <a:rPr lang="tr-TR" sz="1400" u="sng">
                <a:ea typeface="+mn-lt"/>
                <a:cs typeface="+mn-lt"/>
              </a:rPr>
              <a:t>:</a:t>
            </a:r>
            <a:r>
              <a:rPr lang="tr-TR" sz="14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God's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knowledge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control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over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that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happens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divine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decree</a:t>
            </a:r>
            <a:r>
              <a:rPr lang="tr-TR" sz="1200">
                <a:ea typeface="+mn-lt"/>
                <a:cs typeface="+mn-lt"/>
              </a:rPr>
              <a:t>).</a:t>
            </a:r>
            <a:endParaRPr lang="tr-TR" sz="1200"/>
          </a:p>
          <a:p>
            <a:pPr algn="l"/>
            <a:endParaRPr lang="tr-TR" sz="1400"/>
          </a:p>
        </p:txBody>
      </p: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202D0C8C-ECBE-0277-70BE-ADDAA778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42" y="6547990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19D757D-05B9-6579-6E56-43698489D8A8}"/>
              </a:ext>
            </a:extLst>
          </p:cNvPr>
          <p:cNvSpPr txBox="1"/>
          <p:nvPr/>
        </p:nvSpPr>
        <p:spPr>
          <a:xfrm>
            <a:off x="777085" y="4452231"/>
            <a:ext cx="36252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Obligations</a:t>
            </a:r>
            <a:r>
              <a:rPr lang="tr-TR" sz="1600"/>
              <a:t> (</a:t>
            </a:r>
            <a:r>
              <a:rPr lang="tr-TR" sz="1600" err="1"/>
              <a:t>The</a:t>
            </a:r>
            <a:r>
              <a:rPr lang="tr-TR" sz="1600"/>
              <a:t> </a:t>
            </a:r>
            <a:r>
              <a:rPr lang="tr-TR" sz="1600" err="1"/>
              <a:t>Five</a:t>
            </a:r>
            <a:r>
              <a:rPr lang="tr-TR" sz="1600"/>
              <a:t> </a:t>
            </a:r>
            <a:r>
              <a:rPr lang="tr-TR" sz="1600" err="1"/>
              <a:t>Pillars</a:t>
            </a:r>
            <a:r>
              <a:rPr lang="tr-TR" sz="1600"/>
              <a:t>):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CA12D85-647F-6CAE-D210-64452BBCEA2D}"/>
              </a:ext>
            </a:extLst>
          </p:cNvPr>
          <p:cNvSpPr txBox="1"/>
          <p:nvPr/>
        </p:nvSpPr>
        <p:spPr>
          <a:xfrm>
            <a:off x="697733" y="4792335"/>
            <a:ext cx="3552939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Shahada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Declaration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>
              <a:buFont typeface="Arial"/>
              <a:buChar char="•"/>
            </a:pPr>
            <a:r>
              <a:rPr lang="tr-TR" sz="1400" b="1" u="sng">
                <a:ea typeface="+mn-lt"/>
                <a:cs typeface="+mn-lt"/>
              </a:rPr>
              <a:t>Salah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Performing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five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daily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Zakat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Giving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alms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needy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Sawm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Fasting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during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month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Ramadan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Hajj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Pilgrimage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Mecca</a:t>
            </a:r>
            <a:r>
              <a:rPr lang="tr-TR" sz="1200">
                <a:ea typeface="+mn-lt"/>
                <a:cs typeface="+mn-lt"/>
              </a:rPr>
              <a:t> at </a:t>
            </a:r>
            <a:r>
              <a:rPr lang="tr-TR" sz="1200" err="1">
                <a:ea typeface="+mn-lt"/>
                <a:cs typeface="+mn-lt"/>
              </a:rPr>
              <a:t>least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once</a:t>
            </a:r>
            <a:r>
              <a:rPr lang="tr-TR" sz="1200">
                <a:ea typeface="+mn-lt"/>
                <a:cs typeface="+mn-lt"/>
              </a:rPr>
              <a:t> in a </a:t>
            </a:r>
            <a:r>
              <a:rPr lang="tr-TR" sz="1200" err="1">
                <a:ea typeface="+mn-lt"/>
                <a:cs typeface="+mn-lt"/>
              </a:rPr>
              <a:t>lifetime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if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able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 algn="l">
              <a:buFont typeface="Arial"/>
              <a:buChar char="•"/>
            </a:pPr>
            <a:endParaRPr lang="tr-TR" sz="120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D3EC497F-1384-1243-0712-02CB0B318DC8}"/>
              </a:ext>
            </a:extLst>
          </p:cNvPr>
          <p:cNvSpPr txBox="1"/>
          <p:nvPr/>
        </p:nvSpPr>
        <p:spPr>
          <a:xfrm>
            <a:off x="4577904" y="1183894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Afterlife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E00655F-C732-C36E-2290-2C929A84AD2E}"/>
              </a:ext>
            </a:extLst>
          </p:cNvPr>
          <p:cNvSpPr txBox="1"/>
          <p:nvPr/>
        </p:nvSpPr>
        <p:spPr>
          <a:xfrm>
            <a:off x="4581179" y="1523998"/>
            <a:ext cx="360802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Day</a:t>
            </a:r>
            <a:r>
              <a:rPr lang="tr-TR" sz="1400" b="1" u="sng">
                <a:ea typeface="+mn-lt"/>
                <a:cs typeface="+mn-lt"/>
              </a:rPr>
              <a:t> of </a:t>
            </a:r>
            <a:r>
              <a:rPr lang="tr-TR" sz="1400" b="1" u="sng" err="1">
                <a:ea typeface="+mn-lt"/>
                <a:cs typeface="+mn-lt"/>
              </a:rPr>
              <a:t>Judgment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All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humans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will</a:t>
            </a:r>
            <a:r>
              <a:rPr lang="tr-TR" sz="1200">
                <a:ea typeface="+mn-lt"/>
                <a:cs typeface="+mn-lt"/>
              </a:rPr>
              <a:t> be </a:t>
            </a:r>
            <a:r>
              <a:rPr lang="tr-TR" sz="1200" err="1">
                <a:ea typeface="+mn-lt"/>
                <a:cs typeface="+mn-lt"/>
              </a:rPr>
              <a:t>resurrected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judged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.</a:t>
            </a:r>
            <a:r>
              <a:rPr lang="tr-TR" sz="1200" b="1">
                <a:ea typeface="+mn-lt"/>
                <a:cs typeface="+mn-lt"/>
              </a:rPr>
              <a:t>   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Heaven</a:t>
            </a:r>
            <a:r>
              <a:rPr lang="tr-TR" sz="1400" b="1" u="sng">
                <a:ea typeface="+mn-lt"/>
                <a:cs typeface="+mn-lt"/>
              </a:rPr>
              <a:t> (</a:t>
            </a:r>
            <a:r>
              <a:rPr lang="tr-TR" sz="1400" b="1" u="sng" err="1">
                <a:ea typeface="+mn-lt"/>
                <a:cs typeface="+mn-lt"/>
              </a:rPr>
              <a:t>Jannah</a:t>
            </a:r>
            <a:r>
              <a:rPr lang="tr-TR" sz="1400" b="1" u="sng">
                <a:ea typeface="+mn-lt"/>
                <a:cs typeface="+mn-lt"/>
              </a:rPr>
              <a:t>)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Eternal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paradise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righteous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Hell</a:t>
            </a:r>
            <a:r>
              <a:rPr lang="tr-TR" sz="1400" b="1" u="sng">
                <a:ea typeface="+mn-lt"/>
                <a:cs typeface="+mn-lt"/>
              </a:rPr>
              <a:t> (</a:t>
            </a:r>
            <a:r>
              <a:rPr lang="tr-TR" sz="1400" b="1" u="sng" err="1">
                <a:ea typeface="+mn-lt"/>
                <a:cs typeface="+mn-lt"/>
              </a:rPr>
              <a:t>Jahannam</a:t>
            </a:r>
            <a:r>
              <a:rPr lang="tr-TR" sz="1400" b="1" u="sng">
                <a:ea typeface="+mn-lt"/>
                <a:cs typeface="+mn-lt"/>
              </a:rPr>
              <a:t>)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Place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punishment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wicked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tr-TR" sz="1200">
              <a:ea typeface="+mn-lt"/>
              <a:cs typeface="+mn-lt"/>
            </a:endParaRPr>
          </a:p>
          <a:p>
            <a:pPr algn="l">
              <a:buFont typeface="Arial"/>
              <a:buChar char="•"/>
            </a:pPr>
            <a:endParaRPr lang="tr-TR" sz="120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25579AB0-A33C-452C-2C26-1FCB2C919E30}"/>
              </a:ext>
            </a:extLst>
          </p:cNvPr>
          <p:cNvSpPr txBox="1"/>
          <p:nvPr/>
        </p:nvSpPr>
        <p:spPr>
          <a:xfrm>
            <a:off x="4577903" y="3185291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Expectations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6166C88-E297-0964-36CA-A06E52C90DE4}"/>
              </a:ext>
            </a:extLst>
          </p:cNvPr>
          <p:cNvSpPr txBox="1"/>
          <p:nvPr/>
        </p:nvSpPr>
        <p:spPr>
          <a:xfrm>
            <a:off x="4581178" y="3617202"/>
            <a:ext cx="374573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Ethical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Conduct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Honesty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compassion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justice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Dietary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Laws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Halal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food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prohibition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alcohol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pork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Modesty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Dress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code</a:t>
            </a:r>
            <a:r>
              <a:rPr lang="tr-TR" sz="120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Importance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family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bonds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Continual</a:t>
            </a:r>
            <a:r>
              <a:rPr lang="tr-TR" sz="1400" b="1" u="sng">
                <a:ea typeface="+mn-lt"/>
                <a:cs typeface="+mn-lt"/>
              </a:rPr>
              <a:t> Learning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Seeking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knowledge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highly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valued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algn="l">
              <a:buFont typeface="Arial"/>
              <a:buChar char="•"/>
            </a:pPr>
            <a:endParaRPr lang="tr-TR" sz="1200" b="1"/>
          </a:p>
        </p:txBody>
      </p:sp>
    </p:spTree>
    <p:extLst>
      <p:ext uri="{BB962C8B-B14F-4D97-AF65-F5344CB8AC3E}">
        <p14:creationId xmlns:p14="http://schemas.microsoft.com/office/powerpoint/2010/main" val="192760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97423" y="424939"/>
            <a:ext cx="7619993" cy="686926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Christianity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200" err="1">
                <a:ea typeface="+mj-lt"/>
                <a:cs typeface="+mj-lt"/>
              </a:rPr>
              <a:t>the</a:t>
            </a:r>
            <a:r>
              <a:rPr lang="tr-TR" sz="2200">
                <a:ea typeface="+mj-lt"/>
                <a:cs typeface="+mj-lt"/>
              </a:rPr>
              <a:t> </a:t>
            </a:r>
            <a:r>
              <a:rPr lang="tr-TR" sz="2200" err="1">
                <a:ea typeface="+mj-lt"/>
                <a:cs typeface="+mj-lt"/>
              </a:rPr>
              <a:t>anointed</a:t>
            </a:r>
            <a:r>
              <a:rPr lang="tr-TR" sz="2200">
                <a:ea typeface="+mj-lt"/>
                <a:cs typeface="+mj-lt"/>
              </a:rPr>
              <a:t> </a:t>
            </a:r>
            <a:r>
              <a:rPr lang="tr-TR" sz="2200" err="1">
                <a:ea typeface="+mj-lt"/>
                <a:cs typeface="+mj-lt"/>
              </a:rPr>
              <a:t>one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Christ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follower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 of 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christ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sz="2000">
              <a:solidFill>
                <a:srgbClr val="E8E8E8"/>
              </a:solidFill>
              <a:latin typeface="Arial"/>
              <a:cs typeface="Arial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2603C27-5D78-8999-7AC8-4E59ACDE27DE}"/>
              </a:ext>
            </a:extLst>
          </p:cNvPr>
          <p:cNvSpPr txBox="1"/>
          <p:nvPr/>
        </p:nvSpPr>
        <p:spPr>
          <a:xfrm>
            <a:off x="777086" y="1183895"/>
            <a:ext cx="16055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Core</a:t>
            </a:r>
            <a:r>
              <a:rPr lang="tr-TR" sz="1600"/>
              <a:t> </a:t>
            </a:r>
            <a:r>
              <a:rPr lang="tr-TR" sz="1600" err="1"/>
              <a:t>beliefs</a:t>
            </a:r>
            <a:r>
              <a:rPr lang="tr-TR" sz="1600"/>
              <a:t>: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8E44FF3-CA2D-CB99-84DA-C1A29F9948DF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D52B8A95-FEEB-3CF1-7379-34F4B2DAE531}"/>
              </a:ext>
            </a:extLst>
          </p:cNvPr>
          <p:cNvSpPr txBox="1"/>
          <p:nvPr/>
        </p:nvSpPr>
        <p:spPr>
          <a:xfrm>
            <a:off x="569085" y="1516249"/>
            <a:ext cx="381321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Belief</a:t>
            </a:r>
            <a:r>
              <a:rPr lang="tr-TR" sz="1400" b="1" u="sng">
                <a:ea typeface="+mn-lt"/>
                <a:cs typeface="+mn-lt"/>
              </a:rPr>
              <a:t> in </a:t>
            </a:r>
            <a:r>
              <a:rPr lang="tr-TR" sz="1400" b="1" u="sng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three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persons</a:t>
            </a:r>
            <a:r>
              <a:rPr lang="tr-TR" sz="1200">
                <a:ea typeface="+mn-lt"/>
                <a:cs typeface="+mn-lt"/>
              </a:rPr>
              <a:t> (Trinity) - </a:t>
            </a:r>
            <a:r>
              <a:rPr lang="tr-TR" sz="1200" err="1">
                <a:ea typeface="+mn-lt"/>
                <a:cs typeface="+mn-lt"/>
              </a:rPr>
              <a:t>Father</a:t>
            </a:r>
            <a:r>
              <a:rPr lang="tr-TR" sz="1200">
                <a:ea typeface="+mn-lt"/>
                <a:cs typeface="+mn-lt"/>
              </a:rPr>
              <a:t>, Son (Jesus </a:t>
            </a:r>
            <a:r>
              <a:rPr lang="tr-TR" sz="1200" err="1">
                <a:ea typeface="+mn-lt"/>
                <a:cs typeface="+mn-lt"/>
              </a:rPr>
              <a:t>Christ</a:t>
            </a:r>
            <a:r>
              <a:rPr lang="tr-TR" sz="1200">
                <a:ea typeface="+mn-lt"/>
                <a:cs typeface="+mn-lt"/>
              </a:rPr>
              <a:t>),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Holy</a:t>
            </a:r>
            <a:r>
              <a:rPr lang="tr-TR" sz="1200">
                <a:ea typeface="+mn-lt"/>
                <a:cs typeface="+mn-lt"/>
              </a:rPr>
              <a:t> Spirit.</a:t>
            </a:r>
            <a:endParaRPr lang="tr-TR"/>
          </a:p>
          <a:p>
            <a:pPr marL="171450" indent="-171450">
              <a:buFont typeface="Arial"/>
              <a:buChar char="•"/>
            </a:pPr>
            <a:r>
              <a:rPr lang="tr-TR" sz="1400" b="1" u="sng">
                <a:ea typeface="+mn-lt"/>
                <a:cs typeface="+mn-lt"/>
              </a:rPr>
              <a:t>Jesus </a:t>
            </a:r>
            <a:r>
              <a:rPr lang="tr-TR" sz="1400" b="1" u="sng" err="1">
                <a:ea typeface="+mn-lt"/>
                <a:cs typeface="+mn-lt"/>
              </a:rPr>
              <a:t>Christ</a:t>
            </a:r>
            <a:r>
              <a:rPr lang="tr-TR" sz="1200">
                <a:ea typeface="+mn-lt"/>
                <a:cs typeface="+mn-lt"/>
              </a:rPr>
              <a:t>: Central </a:t>
            </a:r>
            <a:r>
              <a:rPr lang="tr-TR" sz="1200" err="1">
                <a:ea typeface="+mn-lt"/>
                <a:cs typeface="+mn-lt"/>
              </a:rPr>
              <a:t>figure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believed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be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Son of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Savior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humanity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Holy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Bible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sacred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scripture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consisting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Old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Testament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New </a:t>
            </a:r>
            <a:r>
              <a:rPr lang="tr-TR" sz="1200" err="1">
                <a:ea typeface="+mn-lt"/>
                <a:cs typeface="+mn-lt"/>
              </a:rPr>
              <a:t>Testament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Salvation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salvation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through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 in Jesus </a:t>
            </a:r>
            <a:r>
              <a:rPr lang="tr-TR" sz="1200" err="1">
                <a:ea typeface="+mn-lt"/>
                <a:cs typeface="+mn-lt"/>
              </a:rPr>
              <a:t>Christ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Resurrection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resurrection</a:t>
            </a:r>
            <a:r>
              <a:rPr lang="tr-TR" sz="1200">
                <a:ea typeface="+mn-lt"/>
                <a:cs typeface="+mn-lt"/>
              </a:rPr>
              <a:t> of Jesus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eventual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resurrection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all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believers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>
                <a:ea typeface="+mn-lt"/>
                <a:cs typeface="+mn-lt"/>
              </a:rPr>
              <a:t>Second </a:t>
            </a:r>
            <a:r>
              <a:rPr lang="tr-TR" sz="1400" b="1" u="sng" err="1">
                <a:ea typeface="+mn-lt"/>
                <a:cs typeface="+mn-lt"/>
              </a:rPr>
              <a:t>Coming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return</a:t>
            </a:r>
            <a:r>
              <a:rPr lang="tr-TR" sz="1200">
                <a:ea typeface="+mn-lt"/>
                <a:cs typeface="+mn-lt"/>
              </a:rPr>
              <a:t> of Jesus </a:t>
            </a:r>
            <a:r>
              <a:rPr lang="tr-TR" sz="1200" err="1">
                <a:ea typeface="+mn-lt"/>
                <a:cs typeface="+mn-lt"/>
              </a:rPr>
              <a:t>Christ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judge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living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dead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 algn="l">
              <a:buFont typeface="Arial"/>
              <a:buChar char="•"/>
            </a:pPr>
            <a:endParaRPr lang="tr-TR" sz="1200"/>
          </a:p>
        </p:txBody>
      </p: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202D0C8C-ECBE-0277-70BE-ADDAA778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42" y="6547990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19D757D-05B9-6579-6E56-43698489D8A8}"/>
              </a:ext>
            </a:extLst>
          </p:cNvPr>
          <p:cNvSpPr txBox="1"/>
          <p:nvPr/>
        </p:nvSpPr>
        <p:spPr>
          <a:xfrm>
            <a:off x="777085" y="4452231"/>
            <a:ext cx="36252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Obligations</a:t>
            </a:r>
            <a:r>
              <a:rPr lang="tr-TR" sz="1600"/>
              <a:t> (</a:t>
            </a:r>
            <a:r>
              <a:rPr lang="tr-TR" sz="1600" err="1"/>
              <a:t>The</a:t>
            </a:r>
            <a:r>
              <a:rPr lang="tr-TR" sz="1600"/>
              <a:t> </a:t>
            </a:r>
            <a:r>
              <a:rPr lang="tr-TR" sz="1600" err="1"/>
              <a:t>Five</a:t>
            </a:r>
            <a:r>
              <a:rPr lang="tr-TR" sz="1600"/>
              <a:t> </a:t>
            </a:r>
            <a:r>
              <a:rPr lang="tr-TR" sz="1600" err="1"/>
              <a:t>Pillars</a:t>
            </a:r>
            <a:r>
              <a:rPr lang="tr-TR" sz="1600"/>
              <a:t>):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CA12D85-647F-6CAE-D210-64452BBCEA2D}"/>
              </a:ext>
            </a:extLst>
          </p:cNvPr>
          <p:cNvSpPr txBox="1"/>
          <p:nvPr/>
        </p:nvSpPr>
        <p:spPr>
          <a:xfrm>
            <a:off x="697733" y="4792335"/>
            <a:ext cx="3552939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Regular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communication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Gathering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communal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often</a:t>
            </a:r>
            <a:r>
              <a:rPr lang="tr-TR" sz="1200">
                <a:ea typeface="+mn-lt"/>
                <a:cs typeface="+mn-lt"/>
              </a:rPr>
              <a:t> on </a:t>
            </a:r>
            <a:r>
              <a:rPr lang="tr-TR" sz="1200" err="1">
                <a:ea typeface="+mn-lt"/>
                <a:cs typeface="+mn-lt"/>
              </a:rPr>
              <a:t>Sundays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Sacraments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Rituals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such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Baptism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Eucharist</a:t>
            </a:r>
            <a:r>
              <a:rPr lang="tr-TR" sz="1200">
                <a:ea typeface="+mn-lt"/>
                <a:cs typeface="+mn-lt"/>
              </a:rPr>
              <a:t> (</a:t>
            </a:r>
            <a:r>
              <a:rPr lang="tr-TR" sz="1200" err="1">
                <a:ea typeface="+mn-lt"/>
                <a:cs typeface="+mn-lt"/>
              </a:rPr>
              <a:t>Communion</a:t>
            </a:r>
            <a:r>
              <a:rPr lang="tr-TR" sz="1200">
                <a:ea typeface="+mn-lt"/>
                <a:cs typeface="+mn-lt"/>
              </a:rPr>
              <a:t>).</a:t>
            </a:r>
            <a:endParaRPr lang="tr-TR"/>
          </a:p>
          <a:p>
            <a:pPr marL="171450" indent="-171450">
              <a:buFont typeface="Arial"/>
              <a:buChar char="•"/>
            </a:pPr>
            <a:r>
              <a:rPr lang="tr-TR" sz="1400" b="1" u="sng">
                <a:ea typeface="+mn-lt"/>
                <a:cs typeface="+mn-lt"/>
              </a:rPr>
              <a:t>Reading </a:t>
            </a:r>
            <a:r>
              <a:rPr lang="tr-TR" sz="1400" b="1" u="sng" err="1">
                <a:ea typeface="+mn-lt"/>
                <a:cs typeface="+mn-lt"/>
              </a:rPr>
              <a:t>Scripture</a:t>
            </a:r>
            <a:r>
              <a:rPr lang="tr-TR" sz="1200" b="1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Studying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Bible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Charity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Helping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those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need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practicing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love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compassion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 algn="l">
              <a:buFont typeface="Arial"/>
              <a:buChar char="•"/>
            </a:pPr>
            <a:endParaRPr lang="tr-TR" sz="120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D3EC497F-1384-1243-0712-02CB0B318DC8}"/>
              </a:ext>
            </a:extLst>
          </p:cNvPr>
          <p:cNvSpPr txBox="1"/>
          <p:nvPr/>
        </p:nvSpPr>
        <p:spPr>
          <a:xfrm>
            <a:off x="4577904" y="1183894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Afterlife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E00655F-C732-C36E-2290-2C929A84AD2E}"/>
              </a:ext>
            </a:extLst>
          </p:cNvPr>
          <p:cNvSpPr txBox="1"/>
          <p:nvPr/>
        </p:nvSpPr>
        <p:spPr>
          <a:xfrm>
            <a:off x="4581179" y="1523998"/>
            <a:ext cx="36080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Heaven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Eternal</a:t>
            </a:r>
            <a:r>
              <a:rPr lang="tr-TR" sz="1200">
                <a:ea typeface="+mn-lt"/>
                <a:cs typeface="+mn-lt"/>
              </a:rPr>
              <a:t> life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those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have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 in Jesus.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Hell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Eternal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separation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those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reject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 in Jesus.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Judgment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Day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final </a:t>
            </a:r>
            <a:r>
              <a:rPr lang="tr-TR" sz="1200" err="1">
                <a:ea typeface="+mn-lt"/>
                <a:cs typeface="+mn-lt"/>
              </a:rPr>
              <a:t>judgment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where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everyone</a:t>
            </a:r>
            <a:r>
              <a:rPr lang="tr-TR" sz="1200">
                <a:ea typeface="+mn-lt"/>
                <a:cs typeface="+mn-lt"/>
              </a:rPr>
              <a:t> is </a:t>
            </a:r>
            <a:r>
              <a:rPr lang="tr-TR" sz="1200" err="1">
                <a:ea typeface="+mn-lt"/>
                <a:cs typeface="+mn-lt"/>
              </a:rPr>
              <a:t>judged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their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actions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285750" indent="-285750" algn="l">
              <a:buFont typeface="Arial"/>
              <a:buChar char="•"/>
            </a:pPr>
            <a:endParaRPr lang="tr-TR" sz="1200" b="1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25579AB0-A33C-452C-2C26-1FCB2C919E30}"/>
              </a:ext>
            </a:extLst>
          </p:cNvPr>
          <p:cNvSpPr txBox="1"/>
          <p:nvPr/>
        </p:nvSpPr>
        <p:spPr>
          <a:xfrm>
            <a:off x="4577903" y="3185291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Expectations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6166C88-E297-0964-36CA-A06E52C90DE4}"/>
              </a:ext>
            </a:extLst>
          </p:cNvPr>
          <p:cNvSpPr txBox="1"/>
          <p:nvPr/>
        </p:nvSpPr>
        <p:spPr>
          <a:xfrm>
            <a:off x="4581178" y="3617202"/>
            <a:ext cx="3626980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400" b="1" u="sng">
                <a:ea typeface="+mn-lt"/>
                <a:cs typeface="+mn-lt"/>
              </a:rPr>
              <a:t>Moral </a:t>
            </a:r>
            <a:r>
              <a:rPr lang="tr-TR" sz="1400" b="1" u="sng" err="1">
                <a:ea typeface="+mn-lt"/>
                <a:cs typeface="+mn-lt"/>
              </a:rPr>
              <a:t>Conduct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Living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according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teachings</a:t>
            </a:r>
            <a:r>
              <a:rPr lang="tr-TR" sz="1200">
                <a:ea typeface="+mn-lt"/>
                <a:cs typeface="+mn-lt"/>
              </a:rPr>
              <a:t> of Jesus, </a:t>
            </a:r>
            <a:r>
              <a:rPr lang="tr-TR" sz="1200" err="1">
                <a:ea typeface="+mn-lt"/>
                <a:cs typeface="+mn-lt"/>
              </a:rPr>
              <a:t>including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love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honesty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humility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Evangelism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Sharing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message</a:t>
            </a:r>
            <a:r>
              <a:rPr lang="tr-TR" sz="1200">
                <a:ea typeface="+mn-lt"/>
                <a:cs typeface="+mn-lt"/>
              </a:rPr>
              <a:t> of Jesus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others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Participating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supporting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Christian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Forgiveness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Practicing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forgiveness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taught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Jesus.</a:t>
            </a:r>
            <a:endParaRPr lang="tr-TR"/>
          </a:p>
          <a:p>
            <a:pPr marL="171450" indent="-171450">
              <a:buFont typeface="Arial"/>
              <a:buChar char="•"/>
            </a:pPr>
            <a:r>
              <a:rPr lang="tr-TR" sz="1400" b="1" u="sng" err="1">
                <a:ea typeface="+mn-lt"/>
                <a:cs typeface="+mn-lt"/>
              </a:rPr>
              <a:t>Personal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Relationship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with</a:t>
            </a:r>
            <a:r>
              <a:rPr lang="tr-TR" sz="1400" b="1" u="sng">
                <a:ea typeface="+mn-lt"/>
                <a:cs typeface="+mn-lt"/>
              </a:rPr>
              <a:t> </a:t>
            </a:r>
            <a:r>
              <a:rPr lang="tr-TR" sz="1400" b="1" u="sng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Developing</a:t>
            </a:r>
            <a:r>
              <a:rPr lang="tr-TR" sz="1200">
                <a:ea typeface="+mn-lt"/>
                <a:cs typeface="+mn-lt"/>
              </a:rPr>
              <a:t> a </a:t>
            </a:r>
            <a:r>
              <a:rPr lang="tr-TR" sz="1200" err="1">
                <a:ea typeface="+mn-lt"/>
                <a:cs typeface="+mn-lt"/>
              </a:rPr>
              <a:t>personal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direct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relationship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through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faith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 algn="l">
              <a:buFont typeface="Arial"/>
              <a:buChar char="•"/>
            </a:pP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362401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76591" y="424939"/>
            <a:ext cx="9361707" cy="686926"/>
          </a:xfrm>
        </p:spPr>
        <p:txBody>
          <a:bodyPr>
            <a:normAutofit fontScale="90000"/>
          </a:bodyPr>
          <a:lstStyle/>
          <a:p>
            <a:pPr algn="l"/>
            <a:r>
              <a:rPr lang="tr-TR" sz="4000" err="1">
                <a:solidFill>
                  <a:srgbClr val="90C226"/>
                </a:solidFill>
                <a:ea typeface="+mj-lt"/>
                <a:cs typeface="+mj-lt"/>
              </a:rPr>
              <a:t>Judaism</a:t>
            </a:r>
            <a:r>
              <a:rPr lang="tr-TR" sz="40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000" err="1">
                <a:ea typeface="+mj-lt"/>
                <a:cs typeface="+mj-lt"/>
              </a:rPr>
              <a:t>Yehudah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 = </a:t>
            </a:r>
            <a:r>
              <a:rPr lang="tr-TR" sz="2000" err="1">
                <a:ea typeface="+mj-lt"/>
                <a:cs typeface="+mj-lt"/>
              </a:rPr>
              <a:t>the</a:t>
            </a:r>
            <a:r>
              <a:rPr lang="tr-TR" sz="2000">
                <a:ea typeface="+mj-lt"/>
                <a:cs typeface="+mj-lt"/>
              </a:rPr>
              <a:t> </a:t>
            </a:r>
            <a:r>
              <a:rPr lang="tr-TR" sz="2000" err="1">
                <a:ea typeface="+mj-lt"/>
                <a:cs typeface="+mj-lt"/>
              </a:rPr>
              <a:t>twelve</a:t>
            </a:r>
            <a:r>
              <a:rPr lang="tr-TR" sz="2000">
                <a:ea typeface="+mj-lt"/>
                <a:cs typeface="+mj-lt"/>
              </a:rPr>
              <a:t> </a:t>
            </a:r>
            <a:r>
              <a:rPr lang="tr-TR" sz="2000" err="1">
                <a:ea typeface="+mj-lt"/>
                <a:cs typeface="+mj-lt"/>
              </a:rPr>
              <a:t>tribes</a:t>
            </a:r>
            <a:r>
              <a:rPr lang="tr-TR" sz="2000">
                <a:ea typeface="+mj-lt"/>
                <a:cs typeface="+mj-lt"/>
              </a:rPr>
              <a:t> of </a:t>
            </a:r>
            <a:r>
              <a:rPr lang="tr-TR" sz="2000" err="1">
                <a:ea typeface="+mj-lt"/>
                <a:cs typeface="+mj-lt"/>
              </a:rPr>
              <a:t>Israel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200" err="1">
                <a:solidFill>
                  <a:srgbClr val="90C226"/>
                </a:solidFill>
                <a:ea typeface="+mj-lt"/>
                <a:cs typeface="+mj-lt"/>
              </a:rPr>
              <a:t>Jew</a:t>
            </a:r>
            <a:r>
              <a:rPr lang="tr-TR" sz="2200">
                <a:solidFill>
                  <a:srgbClr val="90C226"/>
                </a:solidFill>
                <a:ea typeface="+mj-lt"/>
                <a:cs typeface="+mj-lt"/>
              </a:rPr>
              <a:t> 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(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follower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 of </a:t>
            </a:r>
            <a:r>
              <a:rPr lang="tr-TR" sz="2000" err="1">
                <a:solidFill>
                  <a:srgbClr val="90C226"/>
                </a:solidFill>
                <a:ea typeface="+mj-lt"/>
                <a:cs typeface="+mj-lt"/>
              </a:rPr>
              <a:t>Judaism</a:t>
            </a:r>
            <a:r>
              <a:rPr lang="tr-TR" sz="2000">
                <a:solidFill>
                  <a:srgbClr val="90C226"/>
                </a:solidFill>
                <a:ea typeface="+mj-lt"/>
                <a:cs typeface="+mj-lt"/>
              </a:rPr>
              <a:t>)</a:t>
            </a:r>
            <a:endParaRPr lang="tr-TR" sz="2000">
              <a:solidFill>
                <a:srgbClr val="E8E8E8"/>
              </a:solidFill>
              <a:latin typeface="Arial"/>
              <a:cs typeface="Arial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2603C27-5D78-8999-7AC8-4E59ACDE27DE}"/>
              </a:ext>
            </a:extLst>
          </p:cNvPr>
          <p:cNvSpPr txBox="1"/>
          <p:nvPr/>
        </p:nvSpPr>
        <p:spPr>
          <a:xfrm>
            <a:off x="777086" y="1183895"/>
            <a:ext cx="16055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Core</a:t>
            </a:r>
            <a:r>
              <a:rPr lang="tr-TR" sz="1600"/>
              <a:t> </a:t>
            </a:r>
            <a:r>
              <a:rPr lang="tr-TR" sz="1600" err="1"/>
              <a:t>beliefs</a:t>
            </a:r>
            <a:r>
              <a:rPr lang="tr-TR" sz="1600"/>
              <a:t>: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8E44FF3-CA2D-CB99-84DA-C1A29F9948DF}"/>
              </a:ext>
            </a:extLst>
          </p:cNvPr>
          <p:cNvCxnSpPr/>
          <p:nvPr/>
        </p:nvCxnSpPr>
        <p:spPr>
          <a:xfrm>
            <a:off x="780650" y="1104019"/>
            <a:ext cx="7548282" cy="51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D52B8A95-FEEB-3CF1-7379-34F4B2DAE531}"/>
              </a:ext>
            </a:extLst>
          </p:cNvPr>
          <p:cNvSpPr txBox="1"/>
          <p:nvPr/>
        </p:nvSpPr>
        <p:spPr>
          <a:xfrm>
            <a:off x="776903" y="1565730"/>
            <a:ext cx="3387686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Monotheism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one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Yahweh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/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Covenant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special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relationship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between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Jewish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people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Torah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foundational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text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Judaism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containing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God's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laws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commandments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Prophets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Belief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teachings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guidance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prophets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like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Moses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tr-TR" sz="1200"/>
          </a:p>
          <a:p>
            <a:pPr marL="285750" indent="-285750" algn="l">
              <a:buFont typeface="Arial"/>
              <a:buChar char="•"/>
            </a:pPr>
            <a:endParaRPr lang="tr-TR" sz="1400"/>
          </a:p>
        </p:txBody>
      </p:sp>
      <p:sp>
        <p:nvSpPr>
          <p:cNvPr id="13" name="Alt Başlık 12">
            <a:extLst>
              <a:ext uri="{FF2B5EF4-FFF2-40B4-BE49-F238E27FC236}">
                <a16:creationId xmlns:a16="http://schemas.microsoft.com/office/drawing/2014/main" id="{202D0C8C-ECBE-0277-70BE-ADDAA778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742" y="6547990"/>
            <a:ext cx="7766936" cy="1096899"/>
          </a:xfrm>
        </p:spPr>
        <p:txBody>
          <a:bodyPr/>
          <a:lstStyle/>
          <a:p>
            <a:r>
              <a:rPr lang="tr-TR"/>
              <a:t> 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19D757D-05B9-6579-6E56-43698489D8A8}"/>
              </a:ext>
            </a:extLst>
          </p:cNvPr>
          <p:cNvSpPr txBox="1"/>
          <p:nvPr/>
        </p:nvSpPr>
        <p:spPr>
          <a:xfrm>
            <a:off x="796877" y="3215218"/>
            <a:ext cx="36252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/>
              <a:t>Obligations</a:t>
            </a:r>
            <a:r>
              <a:rPr lang="tr-TR" sz="1600"/>
              <a:t> (</a:t>
            </a:r>
            <a:r>
              <a:rPr lang="tr-TR" sz="1600" err="1"/>
              <a:t>The</a:t>
            </a:r>
            <a:r>
              <a:rPr lang="tr-TR" sz="1600"/>
              <a:t> </a:t>
            </a:r>
            <a:r>
              <a:rPr lang="tr-TR" sz="1600" err="1"/>
              <a:t>Five</a:t>
            </a:r>
            <a:r>
              <a:rPr lang="tr-TR" sz="1600"/>
              <a:t> </a:t>
            </a:r>
            <a:r>
              <a:rPr lang="tr-TR" sz="1600" err="1"/>
              <a:t>Pillars</a:t>
            </a:r>
            <a:r>
              <a:rPr lang="tr-TR" sz="1600"/>
              <a:t>):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CA12D85-647F-6CAE-D210-64452BBCEA2D}"/>
              </a:ext>
            </a:extLst>
          </p:cNvPr>
          <p:cNvSpPr txBox="1"/>
          <p:nvPr/>
        </p:nvSpPr>
        <p:spPr>
          <a:xfrm>
            <a:off x="717525" y="3555322"/>
            <a:ext cx="355293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Prayer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Regular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including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three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daily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prayers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Sabbath</a:t>
            </a:r>
            <a:r>
              <a:rPr lang="tr-TR" sz="1200" b="1">
                <a:ea typeface="+mn-lt"/>
                <a:cs typeface="+mn-lt"/>
              </a:rPr>
              <a:t> (</a:t>
            </a:r>
            <a:r>
              <a:rPr lang="tr-TR" sz="1200" b="1" err="1">
                <a:ea typeface="+mn-lt"/>
                <a:cs typeface="+mn-lt"/>
              </a:rPr>
              <a:t>Shabbat</a:t>
            </a:r>
            <a:r>
              <a:rPr lang="tr-TR" sz="1200" b="1">
                <a:ea typeface="+mn-lt"/>
                <a:cs typeface="+mn-lt"/>
              </a:rPr>
              <a:t>)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Weekly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day</a:t>
            </a:r>
            <a:r>
              <a:rPr lang="tr-TR" sz="1200">
                <a:ea typeface="+mn-lt"/>
                <a:cs typeface="+mn-lt"/>
              </a:rPr>
              <a:t> of rest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worship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from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Friday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evening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Saturday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evening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Dietary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Laws</a:t>
            </a:r>
            <a:r>
              <a:rPr lang="tr-TR" sz="1200" b="1">
                <a:ea typeface="+mn-lt"/>
                <a:cs typeface="+mn-lt"/>
              </a:rPr>
              <a:t> (</a:t>
            </a:r>
            <a:r>
              <a:rPr lang="tr-TR" sz="1200" b="1" err="1">
                <a:ea typeface="+mn-lt"/>
                <a:cs typeface="+mn-lt"/>
              </a:rPr>
              <a:t>Kashrut</a:t>
            </a:r>
            <a:r>
              <a:rPr lang="tr-TR" sz="1200" b="1">
                <a:ea typeface="+mn-lt"/>
                <a:cs typeface="+mn-lt"/>
              </a:rPr>
              <a:t>)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Keeping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kosher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adhering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specific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dietary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restrictions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Mitzvot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Performing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commandments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good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deeds</a:t>
            </a:r>
            <a:r>
              <a:rPr lang="tr-TR" sz="1200">
                <a:ea typeface="+mn-lt"/>
                <a:cs typeface="+mn-lt"/>
              </a:rPr>
              <a:t> as </a:t>
            </a:r>
            <a:r>
              <a:rPr lang="tr-TR" sz="1200" err="1">
                <a:ea typeface="+mn-lt"/>
                <a:cs typeface="+mn-lt"/>
              </a:rPr>
              <a:t>prescribed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Torah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 algn="l">
              <a:buFont typeface="Arial"/>
              <a:buChar char="•"/>
            </a:pPr>
            <a:endParaRPr lang="tr-TR" sz="120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D3EC497F-1384-1243-0712-02CB0B318DC8}"/>
              </a:ext>
            </a:extLst>
          </p:cNvPr>
          <p:cNvSpPr txBox="1"/>
          <p:nvPr/>
        </p:nvSpPr>
        <p:spPr>
          <a:xfrm>
            <a:off x="4577904" y="1183894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Afterlife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E00655F-C732-C36E-2290-2C929A84AD2E}"/>
              </a:ext>
            </a:extLst>
          </p:cNvPr>
          <p:cNvSpPr txBox="1"/>
          <p:nvPr/>
        </p:nvSpPr>
        <p:spPr>
          <a:xfrm>
            <a:off x="4581179" y="1523998"/>
            <a:ext cx="36080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Olam</a:t>
            </a:r>
            <a:r>
              <a:rPr lang="tr-TR" sz="1200" b="1">
                <a:ea typeface="+mn-lt"/>
                <a:cs typeface="+mn-lt"/>
              </a:rPr>
              <a:t> Ha-</a:t>
            </a:r>
            <a:r>
              <a:rPr lang="tr-TR" sz="1200" b="1" err="1">
                <a:ea typeface="+mn-lt"/>
                <a:cs typeface="+mn-lt"/>
              </a:rPr>
              <a:t>Ba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world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come</a:t>
            </a:r>
            <a:r>
              <a:rPr lang="tr-TR" sz="1200">
                <a:ea typeface="+mn-lt"/>
                <a:cs typeface="+mn-lt"/>
              </a:rPr>
              <a:t>, a </a:t>
            </a:r>
            <a:r>
              <a:rPr lang="tr-TR" sz="1200" err="1">
                <a:ea typeface="+mn-lt"/>
                <a:cs typeface="+mn-lt"/>
              </a:rPr>
              <a:t>spiritual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afterlife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Resurrection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Some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Jews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believe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resurrection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dead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during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Messianic</a:t>
            </a:r>
            <a:r>
              <a:rPr lang="tr-TR" sz="1200">
                <a:ea typeface="+mn-lt"/>
                <a:cs typeface="+mn-lt"/>
              </a:rPr>
              <a:t> age.</a:t>
            </a:r>
            <a:endParaRPr lang="tr-TR"/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Judgment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Souls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are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judged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by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God</a:t>
            </a:r>
            <a:r>
              <a:rPr lang="tr-TR" sz="1200">
                <a:ea typeface="+mn-lt"/>
                <a:cs typeface="+mn-lt"/>
              </a:rPr>
              <a:t>, but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specifics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afterlife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vary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within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Judaism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 algn="l">
              <a:buFont typeface="Arial"/>
              <a:buChar char="•"/>
            </a:pPr>
            <a:endParaRPr lang="tr-TR" sz="1200" b="1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25579AB0-A33C-452C-2C26-1FCB2C919E30}"/>
              </a:ext>
            </a:extLst>
          </p:cNvPr>
          <p:cNvSpPr txBox="1"/>
          <p:nvPr/>
        </p:nvSpPr>
        <p:spPr>
          <a:xfrm>
            <a:off x="4577903" y="3185291"/>
            <a:ext cx="18074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err="1">
                <a:ea typeface="+mn-lt"/>
                <a:cs typeface="+mn-lt"/>
              </a:rPr>
              <a:t>Expectations</a:t>
            </a:r>
            <a:r>
              <a:rPr lang="tr-TR" sz="1600">
                <a:ea typeface="+mn-lt"/>
                <a:cs typeface="+mn-lt"/>
              </a:rPr>
              <a:t>:</a:t>
            </a:r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6166C88-E297-0964-36CA-A06E52C90DE4}"/>
              </a:ext>
            </a:extLst>
          </p:cNvPr>
          <p:cNvSpPr txBox="1"/>
          <p:nvPr/>
        </p:nvSpPr>
        <p:spPr>
          <a:xfrm>
            <a:off x="4581178" y="3617202"/>
            <a:ext cx="37457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Ethical</a:t>
            </a:r>
            <a:r>
              <a:rPr lang="tr-TR" sz="1200" b="1">
                <a:ea typeface="+mn-lt"/>
                <a:cs typeface="+mn-lt"/>
              </a:rPr>
              <a:t> </a:t>
            </a:r>
            <a:r>
              <a:rPr lang="tr-TR" sz="1200" b="1" err="1">
                <a:ea typeface="+mn-lt"/>
                <a:cs typeface="+mn-lt"/>
              </a:rPr>
              <a:t>Conduct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Living</a:t>
            </a:r>
            <a:r>
              <a:rPr lang="tr-TR" sz="1200">
                <a:ea typeface="+mn-lt"/>
                <a:cs typeface="+mn-lt"/>
              </a:rPr>
              <a:t> a life of </a:t>
            </a:r>
            <a:r>
              <a:rPr lang="tr-TR" sz="1200" err="1">
                <a:ea typeface="+mn-lt"/>
                <a:cs typeface="+mn-lt"/>
              </a:rPr>
              <a:t>justice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kindness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humility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Participating</a:t>
            </a:r>
            <a:r>
              <a:rPr lang="tr-TR" sz="1200">
                <a:ea typeface="+mn-lt"/>
                <a:cs typeface="+mn-lt"/>
              </a:rPr>
              <a:t> in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supporting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Jewish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community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Study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Continuous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study</a:t>
            </a:r>
            <a:r>
              <a:rPr lang="tr-TR" sz="1200">
                <a:ea typeface="+mn-lt"/>
                <a:cs typeface="+mn-lt"/>
              </a:rPr>
              <a:t> of </a:t>
            </a:r>
            <a:r>
              <a:rPr lang="tr-TR" sz="1200" err="1">
                <a:ea typeface="+mn-lt"/>
                <a:cs typeface="+mn-lt"/>
              </a:rPr>
              <a:t>the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Torah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other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sacred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texts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tr-TR" sz="1200" b="1" err="1">
                <a:ea typeface="+mn-lt"/>
                <a:cs typeface="+mn-lt"/>
              </a:rPr>
              <a:t>Tradition</a:t>
            </a:r>
            <a:r>
              <a:rPr lang="tr-TR" sz="1200">
                <a:ea typeface="+mn-lt"/>
                <a:cs typeface="+mn-lt"/>
              </a:rPr>
              <a:t>: </a:t>
            </a:r>
            <a:r>
              <a:rPr lang="tr-TR" sz="1200" err="1">
                <a:ea typeface="+mn-lt"/>
                <a:cs typeface="+mn-lt"/>
              </a:rPr>
              <a:t>Observing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Jewish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holidays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rituals</a:t>
            </a:r>
            <a:r>
              <a:rPr lang="tr-TR" sz="1200">
                <a:ea typeface="+mn-lt"/>
                <a:cs typeface="+mn-lt"/>
              </a:rPr>
              <a:t>, </a:t>
            </a:r>
            <a:r>
              <a:rPr lang="tr-TR" sz="1200" err="1">
                <a:ea typeface="+mn-lt"/>
                <a:cs typeface="+mn-lt"/>
              </a:rPr>
              <a:t>and</a:t>
            </a:r>
            <a:r>
              <a:rPr lang="tr-TR" sz="1200">
                <a:ea typeface="+mn-lt"/>
                <a:cs typeface="+mn-lt"/>
              </a:rPr>
              <a:t> </a:t>
            </a:r>
            <a:r>
              <a:rPr lang="tr-TR" sz="1200" err="1">
                <a:ea typeface="+mn-lt"/>
                <a:cs typeface="+mn-lt"/>
              </a:rPr>
              <a:t>customs</a:t>
            </a:r>
            <a:r>
              <a:rPr lang="tr-TR" sz="120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  <a:p>
            <a:pPr marL="171450" indent="-171450" algn="l">
              <a:buFont typeface="Arial"/>
              <a:buChar char="•"/>
            </a:pP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12421792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9589</Words>
  <Application>Microsoft Office PowerPoint</Application>
  <PresentationFormat>Widescreen</PresentationFormat>
  <Paragraphs>845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Arial,Sans-Serif</vt:lpstr>
      <vt:lpstr>Courier New</vt:lpstr>
      <vt:lpstr>Lato</vt:lpstr>
      <vt:lpstr>Trebuchet MS</vt:lpstr>
      <vt:lpstr>Wingdings</vt:lpstr>
      <vt:lpstr>Wingdings 3</vt:lpstr>
      <vt:lpstr>Facet</vt:lpstr>
      <vt:lpstr>May Allah (swt) guide you</vt:lpstr>
      <vt:lpstr>Table of Contents</vt:lpstr>
      <vt:lpstr>Intro</vt:lpstr>
      <vt:lpstr>List of Abbreviations</vt:lpstr>
      <vt:lpstr>Some questions</vt:lpstr>
      <vt:lpstr>Religions</vt:lpstr>
      <vt:lpstr>Islam (Submission) Muslim (one who submits)</vt:lpstr>
      <vt:lpstr>Christianity(the anointed one) Christ (follower of christ)</vt:lpstr>
      <vt:lpstr>Judaism (Yehudah = the twelve tribes of Israel) Jew (follower of Judaism)</vt:lpstr>
      <vt:lpstr>Books</vt:lpstr>
      <vt:lpstr>Qur'an (Guidance book for humanity)</vt:lpstr>
      <vt:lpstr>Bible (Anthology)</vt:lpstr>
      <vt:lpstr>Prophets</vt:lpstr>
      <vt:lpstr>Muhammed (saw)</vt:lpstr>
      <vt:lpstr>God</vt:lpstr>
      <vt:lpstr>Allah (swt)</vt:lpstr>
      <vt:lpstr>Allah (swt)</vt:lpstr>
      <vt:lpstr>Science in Islam</vt:lpstr>
      <vt:lpstr>Science in Islam</vt:lpstr>
      <vt:lpstr>Science in Islam</vt:lpstr>
      <vt:lpstr>Science in Islam</vt:lpstr>
      <vt:lpstr>Science in Islam</vt:lpstr>
      <vt:lpstr>Science in Islam</vt:lpstr>
      <vt:lpstr>Rome war</vt:lpstr>
      <vt:lpstr>Pyramids (Don't have a clear scientific proof yet)</vt:lpstr>
      <vt:lpstr>Astronauts trainings before going in space?</vt:lpstr>
      <vt:lpstr>Female worker honey bees?</vt:lpstr>
      <vt:lpstr>Living beings contain a significant amount of water?</vt:lpstr>
      <vt:lpstr>Facts</vt:lpstr>
      <vt:lpstr>Possibility of the creation of the universe?</vt:lpstr>
      <vt:lpstr>The space we occupy in the entire universe?</vt:lpstr>
      <vt:lpstr>Unique Tastes and Functions of Fluids in the Human Head?</vt:lpstr>
      <vt:lpstr>Atoms and Consciousness?</vt:lpstr>
      <vt:lpstr>DNA?</vt:lpstr>
      <vt:lpstr>Big-Bang?</vt:lpstr>
      <vt:lpstr>Discovering the art does not prove that the artist does not exist</vt:lpstr>
      <vt:lpstr>Looking for Higher Power?</vt:lpstr>
      <vt:lpstr>Corruption of the Bible?</vt:lpstr>
      <vt:lpstr>Jesus was not a God?</vt:lpstr>
      <vt:lpstr>Muhammed (saw) existed in history?</vt:lpstr>
      <vt:lpstr>Islam is absolutely the right way and the religion of truth?</vt:lpstr>
      <vt:lpstr>FAQ</vt:lpstr>
      <vt:lpstr>Do we need Religion?</vt:lpstr>
      <vt:lpstr>Do we need Religion?</vt:lpstr>
      <vt:lpstr>Do we need Religion?</vt:lpstr>
      <vt:lpstr>Why did Allah (cc) created us?</vt:lpstr>
      <vt:lpstr>Why is there evil in the earth?</vt:lpstr>
      <vt:lpstr>Is it allowed to kill civils as Muslim?</vt:lpstr>
      <vt:lpstr>Why do Muslim women wear hijab?</vt:lpstr>
      <vt:lpstr>Why can't Muslims eat pork or drink alcohol?</vt:lpstr>
      <vt:lpstr>Why is there violence associated with Islam?</vt:lpstr>
      <vt:lpstr>Role &amp; rights of woman in Islam?</vt:lpstr>
      <vt:lpstr>Men and Women comparison?</vt:lpstr>
      <vt:lpstr>Multiple wives?</vt:lpstr>
      <vt:lpstr>Why praying 5 times daily?</vt:lpstr>
      <vt:lpstr>Is there afterlife?</vt:lpstr>
      <vt:lpstr>Can you tell me how we should see time? </vt:lpstr>
      <vt:lpstr>Marriage age of Aicha (ra)?</vt:lpstr>
      <vt:lpstr>Story of Uncle?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Umut Ergunes</cp:lastModifiedBy>
  <cp:revision>473</cp:revision>
  <dcterms:created xsi:type="dcterms:W3CDTF">2024-11-15T17:12:19Z</dcterms:created>
  <dcterms:modified xsi:type="dcterms:W3CDTF">2024-12-30T11:44:47Z</dcterms:modified>
</cp:coreProperties>
</file>